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7" r:id="rId1"/>
  </p:sldMasterIdLst>
  <p:notesMasterIdLst>
    <p:notesMasterId r:id="rId31"/>
  </p:notesMasterIdLst>
  <p:handoutMasterIdLst>
    <p:handoutMasterId r:id="rId32"/>
  </p:handoutMasterIdLst>
  <p:sldIdLst>
    <p:sldId id="256" r:id="rId2"/>
    <p:sldId id="293" r:id="rId3"/>
    <p:sldId id="306" r:id="rId4"/>
    <p:sldId id="307" r:id="rId5"/>
    <p:sldId id="308" r:id="rId6"/>
    <p:sldId id="290" r:id="rId7"/>
    <p:sldId id="301" r:id="rId8"/>
    <p:sldId id="302" r:id="rId9"/>
    <p:sldId id="315" r:id="rId10"/>
    <p:sldId id="298" r:id="rId11"/>
    <p:sldId id="294" r:id="rId12"/>
    <p:sldId id="297" r:id="rId13"/>
    <p:sldId id="323" r:id="rId14"/>
    <p:sldId id="332" r:id="rId15"/>
    <p:sldId id="333" r:id="rId16"/>
    <p:sldId id="334" r:id="rId17"/>
    <p:sldId id="313" r:id="rId18"/>
    <p:sldId id="335" r:id="rId19"/>
    <p:sldId id="336" r:id="rId20"/>
    <p:sldId id="337" r:id="rId21"/>
    <p:sldId id="338" r:id="rId22"/>
    <p:sldId id="327" r:id="rId23"/>
    <p:sldId id="328" r:id="rId24"/>
    <p:sldId id="339" r:id="rId25"/>
    <p:sldId id="342" r:id="rId26"/>
    <p:sldId id="331" r:id="rId27"/>
    <p:sldId id="341" r:id="rId28"/>
    <p:sldId id="344" r:id="rId29"/>
    <p:sldId id="295" r:id="rId30"/>
  </p:sldIdLst>
  <p:sldSz cx="9906000" cy="6858000" type="A4"/>
  <p:notesSz cx="7010400" cy="92964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autoAdjust="0"/>
    <p:restoredTop sz="91000" autoAdjust="0"/>
  </p:normalViewPr>
  <p:slideViewPr>
    <p:cSldViewPr>
      <p:cViewPr>
        <p:scale>
          <a:sx n="69" d="100"/>
          <a:sy n="69" d="100"/>
        </p:scale>
        <p:origin x="-6"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14"/>
    </p:cViewPr>
  </p:sorterViewPr>
  <p:notesViewPr>
    <p:cSldViewPr>
      <p:cViewPr varScale="1">
        <p:scale>
          <a:sx n="40" d="100"/>
          <a:sy n="40" d="100"/>
        </p:scale>
        <p:origin x="-1542" y="-108"/>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Abhijit\DFTP\SL%20distribution%20pie%20cha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dftp\working%20of%20pp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dftp\working%20of%20pp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dftp\working%20of%20pp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dftp\working%20of%20pp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60815565138196"/>
          <c:y val="9.6311953488806154E-2"/>
          <c:w val="0.65944803394060225"/>
          <c:h val="0.8994588763665935"/>
        </c:manualLayout>
      </c:layout>
      <c:pieChart>
        <c:varyColors val="1"/>
        <c:ser>
          <c:idx val="0"/>
          <c:order val="0"/>
          <c:explosion val="4"/>
          <c:cat>
            <c:strRef>
              <c:f>Sheet2!$E$3:$E$14</c:f>
              <c:strCache>
                <c:ptCount val="12"/>
                <c:pt idx="0">
                  <c:v>Vegetable products</c:v>
                </c:pt>
                <c:pt idx="1">
                  <c:v>Base metals and articles</c:v>
                </c:pt>
                <c:pt idx="2">
                  <c:v>Prepared foodstuff, beverages,tobacco</c:v>
                </c:pt>
                <c:pt idx="3">
                  <c:v>Live animals and animal products</c:v>
                </c:pt>
                <c:pt idx="4">
                  <c:v>Plastics, rubber and articles thereof</c:v>
                </c:pt>
                <c:pt idx="5">
                  <c:v>Wood and articles thereof</c:v>
                </c:pt>
                <c:pt idx="6">
                  <c:v>Wood pulp, paper , paper board</c:v>
                </c:pt>
                <c:pt idx="7">
                  <c:v>Mneral products</c:v>
                </c:pt>
                <c:pt idx="8">
                  <c:v>Textiles and clothing</c:v>
                </c:pt>
                <c:pt idx="9">
                  <c:v>Chemicals and allied products</c:v>
                </c:pt>
                <c:pt idx="10">
                  <c:v>Vehicles </c:v>
                </c:pt>
                <c:pt idx="11">
                  <c:v>other</c:v>
                </c:pt>
              </c:strCache>
            </c:strRef>
          </c:cat>
          <c:val>
            <c:numRef>
              <c:f>Sheet2!$F$3:$F$14</c:f>
              <c:numCache>
                <c:formatCode>General</c:formatCode>
                <c:ptCount val="12"/>
                <c:pt idx="0">
                  <c:v>129</c:v>
                </c:pt>
                <c:pt idx="1">
                  <c:v>56</c:v>
                </c:pt>
                <c:pt idx="2">
                  <c:v>51</c:v>
                </c:pt>
                <c:pt idx="3">
                  <c:v>21</c:v>
                </c:pt>
                <c:pt idx="4">
                  <c:v>15</c:v>
                </c:pt>
                <c:pt idx="5">
                  <c:v>11</c:v>
                </c:pt>
                <c:pt idx="6">
                  <c:v>10</c:v>
                </c:pt>
                <c:pt idx="7">
                  <c:v>9</c:v>
                </c:pt>
                <c:pt idx="8">
                  <c:v>8</c:v>
                </c:pt>
                <c:pt idx="9">
                  <c:v>6</c:v>
                </c:pt>
                <c:pt idx="10">
                  <c:v>5</c:v>
                </c:pt>
                <c:pt idx="11">
                  <c:v>5</c:v>
                </c:pt>
              </c:numCache>
            </c:numRef>
          </c:val>
        </c:ser>
        <c:dLbls>
          <c:showLegendKey val="0"/>
          <c:showVal val="0"/>
          <c:showCatName val="0"/>
          <c:showSerName val="0"/>
          <c:showPercent val="1"/>
          <c:showBubbleSize val="0"/>
          <c:showLeaderLines val="0"/>
        </c:dLbls>
        <c:firstSliceAng val="0"/>
      </c:pieChart>
    </c:plotArea>
    <c:legend>
      <c:legendPos val="r"/>
      <c:legendEntry>
        <c:idx val="5"/>
        <c:txPr>
          <a:bodyPr/>
          <a:lstStyle/>
          <a:p>
            <a:pPr>
              <a:defRPr lang="en-IN" sz="1020" baseline="0"/>
            </a:pPr>
            <a:endParaRPr lang="en-US"/>
          </a:p>
        </c:txPr>
      </c:legendEntry>
      <c:layout>
        <c:manualLayout>
          <c:xMode val="edge"/>
          <c:yMode val="edge"/>
          <c:x val="3.2031807837401634E-3"/>
          <c:y val="9.6617493404451069E-2"/>
          <c:w val="0.1650393499409433"/>
          <c:h val="0.9011876656472334"/>
        </c:manualLayout>
      </c:layout>
      <c:overlay val="0"/>
      <c:txPr>
        <a:bodyPr/>
        <a:lstStyle/>
        <a:p>
          <a:pPr>
            <a:defRPr lang="en-IN" sz="900"/>
          </a:pPr>
          <a:endParaRPr lang="en-US"/>
        </a:p>
      </c:txPr>
    </c:legend>
    <c:plotVisOnly val="1"/>
    <c:dispBlanksAs val="gap"/>
    <c:showDLblsOverMax val="0"/>
  </c:chart>
  <c:spPr>
    <a:ln w="0" cap="flat" cmpd="dbl">
      <a:solidFill>
        <a:schemeClr val="tx1"/>
      </a:solidFill>
      <a:miter lim="800000"/>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Sheet1!$B$3</c:f>
              <c:strCache>
                <c:ptCount val="1"/>
                <c:pt idx="0">
                  <c:v>Average Annual Global Exports (2005-2007) </c:v>
                </c:pt>
              </c:strCache>
            </c:strRef>
          </c:tx>
          <c:invertIfNegative val="0"/>
          <c:cat>
            <c:strRef>
              <c:f>Sheet1!$A$4:$A$30</c:f>
              <c:strCache>
                <c:ptCount val="27"/>
                <c:pt idx="0">
                  <c:v>Gambia, The</c:v>
                </c:pt>
                <c:pt idx="1">
                  <c:v>Eritrea</c:v>
                </c:pt>
                <c:pt idx="2">
                  <c:v>East Timor</c:v>
                </c:pt>
                <c:pt idx="3">
                  <c:v>Samoa</c:v>
                </c:pt>
                <c:pt idx="4">
                  <c:v>Burundi</c:v>
                </c:pt>
                <c:pt idx="5">
                  <c:v>Rwanda</c:v>
                </c:pt>
                <c:pt idx="6">
                  <c:v>Central African Rep.</c:v>
                </c:pt>
                <c:pt idx="7">
                  <c:v>Somalia</c:v>
                </c:pt>
                <c:pt idx="8">
                  <c:v>Afghanistan</c:v>
                </c:pt>
                <c:pt idx="9">
                  <c:v>Mali</c:v>
                </c:pt>
                <c:pt idx="10">
                  <c:v>Burkina Faso</c:v>
                </c:pt>
                <c:pt idx="11">
                  <c:v>Lesotho</c:v>
                </c:pt>
                <c:pt idx="12">
                  <c:v>Benin</c:v>
                </c:pt>
                <c:pt idx="13">
                  <c:v>Median </c:v>
                </c:pt>
                <c:pt idx="14">
                  <c:v>Malawi</c:v>
                </c:pt>
                <c:pt idx="15">
                  <c:v>Uganda</c:v>
                </c:pt>
                <c:pt idx="16">
                  <c:v>Lao PDR</c:v>
                </c:pt>
                <c:pt idx="17">
                  <c:v>Ethiopia(excl. Eritrea)</c:v>
                </c:pt>
                <c:pt idx="18">
                  <c:v>Senegal</c:v>
                </c:pt>
                <c:pt idx="19">
                  <c:v>Madagascar</c:v>
                </c:pt>
                <c:pt idx="20">
                  <c:v>Tanzania</c:v>
                </c:pt>
                <c:pt idx="21">
                  <c:v>Mozambique</c:v>
                </c:pt>
                <c:pt idx="22">
                  <c:v>Zambia</c:v>
                </c:pt>
                <c:pt idx="23">
                  <c:v>Cambodia</c:v>
                </c:pt>
                <c:pt idx="24">
                  <c:v>Myanmar</c:v>
                </c:pt>
                <c:pt idx="25">
                  <c:v>Sudan</c:v>
                </c:pt>
                <c:pt idx="26">
                  <c:v>Bangladesh</c:v>
                </c:pt>
              </c:strCache>
            </c:strRef>
          </c:cat>
          <c:val>
            <c:numRef>
              <c:f>Sheet1!$B$4:$B$30</c:f>
              <c:numCache>
                <c:formatCode>0</c:formatCode>
                <c:ptCount val="27"/>
                <c:pt idx="0">
                  <c:v>38.130000000000003</c:v>
                </c:pt>
                <c:pt idx="1">
                  <c:v>39.06</c:v>
                </c:pt>
                <c:pt idx="2">
                  <c:v>45.81</c:v>
                </c:pt>
                <c:pt idx="3">
                  <c:v>60.55</c:v>
                </c:pt>
                <c:pt idx="4">
                  <c:v>81.77</c:v>
                </c:pt>
                <c:pt idx="5">
                  <c:v>110.05</c:v>
                </c:pt>
                <c:pt idx="6">
                  <c:v>115.42</c:v>
                </c:pt>
                <c:pt idx="7">
                  <c:v>171.23</c:v>
                </c:pt>
                <c:pt idx="8">
                  <c:v>254.89000000000001</c:v>
                </c:pt>
                <c:pt idx="9">
                  <c:v>303.24</c:v>
                </c:pt>
                <c:pt idx="10">
                  <c:v>338.85</c:v>
                </c:pt>
                <c:pt idx="11">
                  <c:v>569.88</c:v>
                </c:pt>
                <c:pt idx="12">
                  <c:v>641.65</c:v>
                </c:pt>
                <c:pt idx="13">
                  <c:v>651</c:v>
                </c:pt>
                <c:pt idx="14">
                  <c:v>661.31999999999948</c:v>
                </c:pt>
                <c:pt idx="15">
                  <c:v>717.61</c:v>
                </c:pt>
                <c:pt idx="16">
                  <c:v>915.18000000000052</c:v>
                </c:pt>
                <c:pt idx="17">
                  <c:v>964.28000000000054</c:v>
                </c:pt>
                <c:pt idx="18">
                  <c:v>1074.07</c:v>
                </c:pt>
                <c:pt idx="19">
                  <c:v>1177.57</c:v>
                </c:pt>
                <c:pt idx="20">
                  <c:v>1488.45</c:v>
                </c:pt>
                <c:pt idx="21">
                  <c:v>2555.9499999999998</c:v>
                </c:pt>
                <c:pt idx="22">
                  <c:v>2677.27</c:v>
                </c:pt>
                <c:pt idx="23">
                  <c:v>3945.4300000000012</c:v>
                </c:pt>
                <c:pt idx="24">
                  <c:v>4357.05</c:v>
                </c:pt>
                <c:pt idx="25">
                  <c:v>4713.8</c:v>
                </c:pt>
                <c:pt idx="26">
                  <c:v>12386.16</c:v>
                </c:pt>
              </c:numCache>
            </c:numRef>
          </c:val>
        </c:ser>
        <c:ser>
          <c:idx val="1"/>
          <c:order val="1"/>
          <c:tx>
            <c:strRef>
              <c:f>Sheet1!$C$3</c:f>
              <c:strCache>
                <c:ptCount val="1"/>
                <c:pt idx="0">
                  <c:v>Average Annual Global Exports (2009-2011) </c:v>
                </c:pt>
              </c:strCache>
            </c:strRef>
          </c:tx>
          <c:invertIfNegative val="0"/>
          <c:cat>
            <c:strRef>
              <c:f>Sheet1!$A$4:$A$30</c:f>
              <c:strCache>
                <c:ptCount val="27"/>
                <c:pt idx="0">
                  <c:v>Gambia, The</c:v>
                </c:pt>
                <c:pt idx="1">
                  <c:v>Eritrea</c:v>
                </c:pt>
                <c:pt idx="2">
                  <c:v>East Timor</c:v>
                </c:pt>
                <c:pt idx="3">
                  <c:v>Samoa</c:v>
                </c:pt>
                <c:pt idx="4">
                  <c:v>Burundi</c:v>
                </c:pt>
                <c:pt idx="5">
                  <c:v>Rwanda</c:v>
                </c:pt>
                <c:pt idx="6">
                  <c:v>Central African Rep.</c:v>
                </c:pt>
                <c:pt idx="7">
                  <c:v>Somalia</c:v>
                </c:pt>
                <c:pt idx="8">
                  <c:v>Afghanistan</c:v>
                </c:pt>
                <c:pt idx="9">
                  <c:v>Mali</c:v>
                </c:pt>
                <c:pt idx="10">
                  <c:v>Burkina Faso</c:v>
                </c:pt>
                <c:pt idx="11">
                  <c:v>Lesotho</c:v>
                </c:pt>
                <c:pt idx="12">
                  <c:v>Benin</c:v>
                </c:pt>
                <c:pt idx="13">
                  <c:v>Median </c:v>
                </c:pt>
                <c:pt idx="14">
                  <c:v>Malawi</c:v>
                </c:pt>
                <c:pt idx="15">
                  <c:v>Uganda</c:v>
                </c:pt>
                <c:pt idx="16">
                  <c:v>Lao PDR</c:v>
                </c:pt>
                <c:pt idx="17">
                  <c:v>Ethiopia(excl. Eritrea)</c:v>
                </c:pt>
                <c:pt idx="18">
                  <c:v>Senegal</c:v>
                </c:pt>
                <c:pt idx="19">
                  <c:v>Madagascar</c:v>
                </c:pt>
                <c:pt idx="20">
                  <c:v>Tanzania</c:v>
                </c:pt>
                <c:pt idx="21">
                  <c:v>Mozambique</c:v>
                </c:pt>
                <c:pt idx="22">
                  <c:v>Zambia</c:v>
                </c:pt>
                <c:pt idx="23">
                  <c:v>Cambodia</c:v>
                </c:pt>
                <c:pt idx="24">
                  <c:v>Myanmar</c:v>
                </c:pt>
                <c:pt idx="25">
                  <c:v>Sudan</c:v>
                </c:pt>
                <c:pt idx="26">
                  <c:v>Bangladesh</c:v>
                </c:pt>
              </c:strCache>
            </c:strRef>
          </c:cat>
          <c:val>
            <c:numRef>
              <c:f>Sheet1!$C$4:$C$30</c:f>
              <c:numCache>
                <c:formatCode>0</c:formatCode>
                <c:ptCount val="27"/>
                <c:pt idx="0">
                  <c:v>98.490000000000023</c:v>
                </c:pt>
                <c:pt idx="1">
                  <c:v>126.92</c:v>
                </c:pt>
                <c:pt idx="2">
                  <c:v>101.64999999999999</c:v>
                </c:pt>
                <c:pt idx="3">
                  <c:v>62.32</c:v>
                </c:pt>
                <c:pt idx="4">
                  <c:v>90.79</c:v>
                </c:pt>
                <c:pt idx="5">
                  <c:v>244.78</c:v>
                </c:pt>
                <c:pt idx="6">
                  <c:v>126.52</c:v>
                </c:pt>
                <c:pt idx="7">
                  <c:v>275.39</c:v>
                </c:pt>
                <c:pt idx="8">
                  <c:v>713.05</c:v>
                </c:pt>
                <c:pt idx="9">
                  <c:v>345.86</c:v>
                </c:pt>
                <c:pt idx="10">
                  <c:v>535.04999999999939</c:v>
                </c:pt>
                <c:pt idx="11">
                  <c:v>598.32999999999947</c:v>
                </c:pt>
                <c:pt idx="12">
                  <c:v>816.57</c:v>
                </c:pt>
                <c:pt idx="13">
                  <c:v>922</c:v>
                </c:pt>
                <c:pt idx="14">
                  <c:v>1059.05</c:v>
                </c:pt>
                <c:pt idx="15">
                  <c:v>1027.73</c:v>
                </c:pt>
                <c:pt idx="16">
                  <c:v>1941.07</c:v>
                </c:pt>
                <c:pt idx="17">
                  <c:v>1617.46</c:v>
                </c:pt>
                <c:pt idx="18">
                  <c:v>1324.49</c:v>
                </c:pt>
                <c:pt idx="19">
                  <c:v>1307.8899999999999</c:v>
                </c:pt>
                <c:pt idx="20">
                  <c:v>2207.7599999999998</c:v>
                </c:pt>
                <c:pt idx="21">
                  <c:v>3360.27</c:v>
                </c:pt>
                <c:pt idx="22">
                  <c:v>4728.8900000000003</c:v>
                </c:pt>
                <c:pt idx="23">
                  <c:v>5907.21</c:v>
                </c:pt>
                <c:pt idx="24">
                  <c:v>6786.91</c:v>
                </c:pt>
                <c:pt idx="25">
                  <c:v>10009.84</c:v>
                </c:pt>
                <c:pt idx="26">
                  <c:v>21261.08</c:v>
                </c:pt>
              </c:numCache>
            </c:numRef>
          </c:val>
        </c:ser>
        <c:dLbls>
          <c:showLegendKey val="0"/>
          <c:showVal val="0"/>
          <c:showCatName val="0"/>
          <c:showSerName val="0"/>
          <c:showPercent val="0"/>
          <c:showBubbleSize val="0"/>
        </c:dLbls>
        <c:gapWidth val="150"/>
        <c:shape val="box"/>
        <c:axId val="91705344"/>
        <c:axId val="91706880"/>
        <c:axId val="0"/>
      </c:bar3DChart>
      <c:catAx>
        <c:axId val="91705344"/>
        <c:scaling>
          <c:orientation val="minMax"/>
        </c:scaling>
        <c:delete val="0"/>
        <c:axPos val="l"/>
        <c:majorTickMark val="out"/>
        <c:minorTickMark val="none"/>
        <c:tickLblPos val="nextTo"/>
        <c:txPr>
          <a:bodyPr/>
          <a:lstStyle/>
          <a:p>
            <a:pPr>
              <a:defRPr lang="en-IN" sz="1050" b="0">
                <a:latin typeface="Times New Roman" pitchFamily="18" charset="0"/>
                <a:cs typeface="Times New Roman" pitchFamily="18" charset="0"/>
              </a:defRPr>
            </a:pPr>
            <a:endParaRPr lang="en-US"/>
          </a:p>
        </c:txPr>
        <c:crossAx val="91706880"/>
        <c:crosses val="autoZero"/>
        <c:auto val="1"/>
        <c:lblAlgn val="ctr"/>
        <c:lblOffset val="100"/>
        <c:noMultiLvlLbl val="0"/>
      </c:catAx>
      <c:valAx>
        <c:axId val="91706880"/>
        <c:scaling>
          <c:orientation val="minMax"/>
        </c:scaling>
        <c:delete val="0"/>
        <c:axPos val="b"/>
        <c:majorGridlines/>
        <c:numFmt formatCode="0" sourceLinked="1"/>
        <c:majorTickMark val="out"/>
        <c:minorTickMark val="none"/>
        <c:tickLblPos val="nextTo"/>
        <c:txPr>
          <a:bodyPr rot="2100000"/>
          <a:lstStyle/>
          <a:p>
            <a:pPr>
              <a:defRPr lang="en-IN" b="1"/>
            </a:pPr>
            <a:endParaRPr lang="en-US"/>
          </a:p>
        </c:txPr>
        <c:crossAx val="91705344"/>
        <c:crosses val="autoZero"/>
        <c:crossBetween val="between"/>
        <c:majorUnit val="3000"/>
      </c:valAx>
    </c:plotArea>
    <c:legend>
      <c:legendPos val="b"/>
      <c:layout/>
      <c:overlay val="0"/>
      <c:txPr>
        <a:bodyPr/>
        <a:lstStyle/>
        <a:p>
          <a:pPr>
            <a:defRPr lang="en-IN" sz="14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'Sheet2 (2)'!$B$2</c:f>
              <c:strCache>
                <c:ptCount val="1"/>
                <c:pt idx="0">
                  <c:v>Difference between preference products and non prefernce products</c:v>
                </c:pt>
              </c:strCache>
            </c:strRef>
          </c:tx>
          <c:invertIfNegative val="0"/>
          <c:dPt>
            <c:idx val="0"/>
            <c:invertIfNegative val="0"/>
            <c:bubble3D val="0"/>
            <c:spPr>
              <a:solidFill>
                <a:schemeClr val="accent2"/>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spPr>
              <a:solidFill>
                <a:schemeClr val="accent2"/>
              </a:solidFill>
            </c:spPr>
          </c:dPt>
          <c:dPt>
            <c:idx val="5"/>
            <c:invertIfNegative val="0"/>
            <c:bubble3D val="0"/>
            <c:spPr>
              <a:solidFill>
                <a:schemeClr val="accent2"/>
              </a:solidFill>
            </c:spPr>
          </c:dPt>
          <c:dPt>
            <c:idx val="6"/>
            <c:invertIfNegative val="0"/>
            <c:bubble3D val="0"/>
            <c:spPr>
              <a:solidFill>
                <a:schemeClr val="accent2"/>
              </a:solidFill>
            </c:spPr>
          </c:dPt>
          <c:dPt>
            <c:idx val="7"/>
            <c:invertIfNegative val="0"/>
            <c:bubble3D val="0"/>
            <c:spPr>
              <a:solidFill>
                <a:schemeClr val="accent2"/>
              </a:solidFill>
            </c:spPr>
          </c:dPt>
          <c:dPt>
            <c:idx val="8"/>
            <c:invertIfNegative val="0"/>
            <c:bubble3D val="0"/>
            <c:spPr>
              <a:solidFill>
                <a:schemeClr val="accent2"/>
              </a:solidFill>
            </c:spPr>
          </c:dPt>
          <c:cat>
            <c:strRef>
              <c:f>'Sheet2 (2)'!$A$3:$A$27</c:f>
              <c:strCache>
                <c:ptCount val="25"/>
                <c:pt idx="0">
                  <c:v>East Timor</c:v>
                </c:pt>
                <c:pt idx="1">
                  <c:v>Samoa</c:v>
                </c:pt>
                <c:pt idx="2">
                  <c:v>Myanmar</c:v>
                </c:pt>
                <c:pt idx="3">
                  <c:v>Eritrea</c:v>
                </c:pt>
                <c:pt idx="4">
                  <c:v>Tanzania</c:v>
                </c:pt>
                <c:pt idx="5">
                  <c:v>Ethiopia</c:v>
                </c:pt>
                <c:pt idx="6">
                  <c:v>Central African Republic</c:v>
                </c:pt>
                <c:pt idx="7">
                  <c:v>Rwanda</c:v>
                </c:pt>
                <c:pt idx="8">
                  <c:v>Zambia</c:v>
                </c:pt>
                <c:pt idx="9">
                  <c:v>Mali</c:v>
                </c:pt>
                <c:pt idx="10">
                  <c:v>Afghanistan</c:v>
                </c:pt>
                <c:pt idx="11">
                  <c:v>Burkina Faso</c:v>
                </c:pt>
                <c:pt idx="12">
                  <c:v>Benin</c:v>
                </c:pt>
                <c:pt idx="13">
                  <c:v>Burundi</c:v>
                </c:pt>
                <c:pt idx="14">
                  <c:v>Senegal</c:v>
                </c:pt>
                <c:pt idx="15">
                  <c:v>Uganda</c:v>
                </c:pt>
                <c:pt idx="16">
                  <c:v>Bangladesh</c:v>
                </c:pt>
                <c:pt idx="17">
                  <c:v>Sudan</c:v>
                </c:pt>
                <c:pt idx="18">
                  <c:v>Gambia, The</c:v>
                </c:pt>
                <c:pt idx="19">
                  <c:v>Somalia</c:v>
                </c:pt>
                <c:pt idx="20">
                  <c:v>Madagascar</c:v>
                </c:pt>
                <c:pt idx="21">
                  <c:v>Mozambique</c:v>
                </c:pt>
                <c:pt idx="22">
                  <c:v>Cambodia</c:v>
                </c:pt>
                <c:pt idx="23">
                  <c:v>Malawi</c:v>
                </c:pt>
                <c:pt idx="24">
                  <c:v>Lao PDR</c:v>
                </c:pt>
              </c:strCache>
            </c:strRef>
          </c:cat>
          <c:val>
            <c:numRef>
              <c:f>'Sheet2 (2)'!$B$3:$B$27</c:f>
              <c:numCache>
                <c:formatCode>General</c:formatCode>
                <c:ptCount val="25"/>
                <c:pt idx="0">
                  <c:v>-500</c:v>
                </c:pt>
                <c:pt idx="1">
                  <c:v>-500</c:v>
                </c:pt>
                <c:pt idx="2">
                  <c:v>-256.35000000000002</c:v>
                </c:pt>
                <c:pt idx="3">
                  <c:v>-243.47</c:v>
                </c:pt>
                <c:pt idx="4">
                  <c:v>-187.86</c:v>
                </c:pt>
                <c:pt idx="5">
                  <c:v>-125.61</c:v>
                </c:pt>
                <c:pt idx="6">
                  <c:v>-73.050000000000011</c:v>
                </c:pt>
                <c:pt idx="7">
                  <c:v>-72.569999999999993</c:v>
                </c:pt>
                <c:pt idx="8">
                  <c:v>-69.240000000000023</c:v>
                </c:pt>
                <c:pt idx="9">
                  <c:v>-0.28999999999999976</c:v>
                </c:pt>
                <c:pt idx="10">
                  <c:v>2.3899999999999997</c:v>
                </c:pt>
                <c:pt idx="11">
                  <c:v>3.8299999999999983</c:v>
                </c:pt>
                <c:pt idx="12">
                  <c:v>3.8700000000000037</c:v>
                </c:pt>
                <c:pt idx="13">
                  <c:v>4.8900000000000006</c:v>
                </c:pt>
                <c:pt idx="14">
                  <c:v>18.489999999999966</c:v>
                </c:pt>
                <c:pt idx="15">
                  <c:v>24.64</c:v>
                </c:pt>
                <c:pt idx="16">
                  <c:v>30.659999999999997</c:v>
                </c:pt>
                <c:pt idx="17">
                  <c:v>34.08</c:v>
                </c:pt>
                <c:pt idx="18">
                  <c:v>52.57</c:v>
                </c:pt>
                <c:pt idx="19">
                  <c:v>109.19</c:v>
                </c:pt>
                <c:pt idx="20">
                  <c:v>135.30000000000001</c:v>
                </c:pt>
                <c:pt idx="21">
                  <c:v>208.79999999999998</c:v>
                </c:pt>
                <c:pt idx="22">
                  <c:v>438.47999999999962</c:v>
                </c:pt>
                <c:pt idx="23">
                  <c:v>500</c:v>
                </c:pt>
                <c:pt idx="24">
                  <c:v>500</c:v>
                </c:pt>
              </c:numCache>
            </c:numRef>
          </c:val>
        </c:ser>
        <c:dLbls>
          <c:showLegendKey val="0"/>
          <c:showVal val="0"/>
          <c:showCatName val="0"/>
          <c:showSerName val="0"/>
          <c:showPercent val="0"/>
          <c:showBubbleSize val="0"/>
        </c:dLbls>
        <c:gapWidth val="150"/>
        <c:shape val="box"/>
        <c:axId val="91743360"/>
        <c:axId val="91744896"/>
        <c:axId val="0"/>
      </c:bar3DChart>
      <c:catAx>
        <c:axId val="91743360"/>
        <c:scaling>
          <c:orientation val="minMax"/>
        </c:scaling>
        <c:delete val="0"/>
        <c:axPos val="l"/>
        <c:majorTickMark val="out"/>
        <c:minorTickMark val="none"/>
        <c:tickLblPos val="nextTo"/>
        <c:txPr>
          <a:bodyPr rot="0"/>
          <a:lstStyle/>
          <a:p>
            <a:pPr>
              <a:defRPr lang="en-IN" sz="1200" b="0">
                <a:latin typeface="Times New Roman" pitchFamily="18" charset="0"/>
                <a:cs typeface="Times New Roman" pitchFamily="18" charset="0"/>
              </a:defRPr>
            </a:pPr>
            <a:endParaRPr lang="en-US"/>
          </a:p>
        </c:txPr>
        <c:crossAx val="91744896"/>
        <c:crosses val="autoZero"/>
        <c:auto val="1"/>
        <c:lblAlgn val="ctr"/>
        <c:lblOffset val="100"/>
        <c:noMultiLvlLbl val="0"/>
      </c:catAx>
      <c:valAx>
        <c:axId val="91744896"/>
        <c:scaling>
          <c:orientation val="minMax"/>
        </c:scaling>
        <c:delete val="0"/>
        <c:axPos val="b"/>
        <c:majorGridlines/>
        <c:numFmt formatCode="General" sourceLinked="1"/>
        <c:majorTickMark val="out"/>
        <c:minorTickMark val="none"/>
        <c:tickLblPos val="nextTo"/>
        <c:txPr>
          <a:bodyPr rot="2100000"/>
          <a:lstStyle/>
          <a:p>
            <a:pPr>
              <a:defRPr lang="en-IN" sz="1100" b="1">
                <a:latin typeface="Times New Roman" pitchFamily="18" charset="0"/>
                <a:cs typeface="Times New Roman" pitchFamily="18" charset="0"/>
              </a:defRPr>
            </a:pPr>
            <a:endParaRPr lang="en-US"/>
          </a:p>
        </c:txPr>
        <c:crossAx val="917433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strRef>
              <c:f>Sheet4!$C$2</c:f>
              <c:strCache>
                <c:ptCount val="1"/>
                <c:pt idx="0">
                  <c:v>Share in Total Bilateral Exports</c:v>
                </c:pt>
              </c:strCache>
            </c:strRef>
          </c:tx>
          <c:invertIfNegative val="0"/>
          <c:cat>
            <c:strRef>
              <c:f>Sheet4!$A$3:$A$26</c:f>
              <c:strCache>
                <c:ptCount val="24"/>
                <c:pt idx="0">
                  <c:v>Central African Republic</c:v>
                </c:pt>
                <c:pt idx="1">
                  <c:v>Rwanda</c:v>
                </c:pt>
                <c:pt idx="2">
                  <c:v>Burundi</c:v>
                </c:pt>
                <c:pt idx="3">
                  <c:v>East Timor</c:v>
                </c:pt>
                <c:pt idx="4">
                  <c:v>Eritrea</c:v>
                </c:pt>
                <c:pt idx="5">
                  <c:v>Burkina Faso</c:v>
                </c:pt>
                <c:pt idx="6">
                  <c:v>Samoa</c:v>
                </c:pt>
                <c:pt idx="7">
                  <c:v>Somalia</c:v>
                </c:pt>
                <c:pt idx="8">
                  <c:v>Lao PDR</c:v>
                </c:pt>
                <c:pt idx="9">
                  <c:v>Gambia</c:v>
                </c:pt>
                <c:pt idx="10">
                  <c:v>Zambia</c:v>
                </c:pt>
                <c:pt idx="11">
                  <c:v>Malawi</c:v>
                </c:pt>
                <c:pt idx="12">
                  <c:v>Mali</c:v>
                </c:pt>
                <c:pt idx="13">
                  <c:v>Uganda</c:v>
                </c:pt>
                <c:pt idx="14">
                  <c:v>Afghanistan</c:v>
                </c:pt>
                <c:pt idx="15">
                  <c:v>Cambodia</c:v>
                </c:pt>
                <c:pt idx="16">
                  <c:v>Benin</c:v>
                </c:pt>
                <c:pt idx="17">
                  <c:v>Mozambique</c:v>
                </c:pt>
                <c:pt idx="18">
                  <c:v>Madagascar</c:v>
                </c:pt>
                <c:pt idx="19">
                  <c:v>Ethiopia</c:v>
                </c:pt>
                <c:pt idx="20">
                  <c:v>Senegal</c:v>
                </c:pt>
                <c:pt idx="21">
                  <c:v>Tanzania</c:v>
                </c:pt>
                <c:pt idx="22">
                  <c:v>Bangladesh</c:v>
                </c:pt>
                <c:pt idx="23">
                  <c:v>Myanmar</c:v>
                </c:pt>
              </c:strCache>
            </c:strRef>
          </c:cat>
          <c:val>
            <c:numRef>
              <c:f>Sheet4!$C$3:$C$26</c:f>
              <c:numCache>
                <c:formatCode>General</c:formatCode>
                <c:ptCount val="24"/>
                <c:pt idx="0">
                  <c:v>69.7</c:v>
                </c:pt>
                <c:pt idx="1">
                  <c:v>20.8</c:v>
                </c:pt>
                <c:pt idx="2">
                  <c:v>65.099999999999994</c:v>
                </c:pt>
                <c:pt idx="3">
                  <c:v>97.8</c:v>
                </c:pt>
                <c:pt idx="4">
                  <c:v>44.2</c:v>
                </c:pt>
                <c:pt idx="5">
                  <c:v>68.2</c:v>
                </c:pt>
                <c:pt idx="6">
                  <c:v>77.400000000000006</c:v>
                </c:pt>
                <c:pt idx="7">
                  <c:v>21.19</c:v>
                </c:pt>
                <c:pt idx="8">
                  <c:v>99.4</c:v>
                </c:pt>
                <c:pt idx="9">
                  <c:v>1.05</c:v>
                </c:pt>
                <c:pt idx="10">
                  <c:v>49.5</c:v>
                </c:pt>
                <c:pt idx="11">
                  <c:v>1.62</c:v>
                </c:pt>
                <c:pt idx="12">
                  <c:v>61.4</c:v>
                </c:pt>
                <c:pt idx="13">
                  <c:v>14.2</c:v>
                </c:pt>
                <c:pt idx="14">
                  <c:v>4.7</c:v>
                </c:pt>
                <c:pt idx="15">
                  <c:v>13.7</c:v>
                </c:pt>
                <c:pt idx="16">
                  <c:v>70.400000000000006</c:v>
                </c:pt>
                <c:pt idx="17">
                  <c:v>12.7</c:v>
                </c:pt>
                <c:pt idx="18">
                  <c:v>13.9</c:v>
                </c:pt>
                <c:pt idx="19">
                  <c:v>50.8</c:v>
                </c:pt>
                <c:pt idx="20">
                  <c:v>7.2700000000000014</c:v>
                </c:pt>
                <c:pt idx="21">
                  <c:v>47.5</c:v>
                </c:pt>
                <c:pt idx="22">
                  <c:v>42.3</c:v>
                </c:pt>
                <c:pt idx="23">
                  <c:v>3.02</c:v>
                </c:pt>
              </c:numCache>
            </c:numRef>
          </c:val>
        </c:ser>
        <c:dLbls>
          <c:showLegendKey val="0"/>
          <c:showVal val="0"/>
          <c:showCatName val="0"/>
          <c:showSerName val="0"/>
          <c:showPercent val="0"/>
          <c:showBubbleSize val="0"/>
        </c:dLbls>
        <c:gapWidth val="150"/>
        <c:axId val="90805760"/>
        <c:axId val="90807296"/>
      </c:barChart>
      <c:lineChart>
        <c:grouping val="standard"/>
        <c:varyColors val="0"/>
        <c:ser>
          <c:idx val="0"/>
          <c:order val="0"/>
          <c:tx>
            <c:strRef>
              <c:f>Sheet4!$B$2</c:f>
              <c:strCache>
                <c:ptCount val="1"/>
                <c:pt idx="0">
                  <c:v>No. of Products</c:v>
                </c:pt>
              </c:strCache>
            </c:strRef>
          </c:tx>
          <c:cat>
            <c:strRef>
              <c:f>Sheet4!$A$3:$A$26</c:f>
              <c:strCache>
                <c:ptCount val="24"/>
                <c:pt idx="0">
                  <c:v>Central African Republic</c:v>
                </c:pt>
                <c:pt idx="1">
                  <c:v>Rwanda</c:v>
                </c:pt>
                <c:pt idx="2">
                  <c:v>Burundi</c:v>
                </c:pt>
                <c:pt idx="3">
                  <c:v>East Timor</c:v>
                </c:pt>
                <c:pt idx="4">
                  <c:v>Eritrea</c:v>
                </c:pt>
                <c:pt idx="5">
                  <c:v>Burkina Faso</c:v>
                </c:pt>
                <c:pt idx="6">
                  <c:v>Samoa</c:v>
                </c:pt>
                <c:pt idx="7">
                  <c:v>Somalia</c:v>
                </c:pt>
                <c:pt idx="8">
                  <c:v>Lao PDR</c:v>
                </c:pt>
                <c:pt idx="9">
                  <c:v>Gambia</c:v>
                </c:pt>
                <c:pt idx="10">
                  <c:v>Zambia</c:v>
                </c:pt>
                <c:pt idx="11">
                  <c:v>Malawi</c:v>
                </c:pt>
                <c:pt idx="12">
                  <c:v>Mali</c:v>
                </c:pt>
                <c:pt idx="13">
                  <c:v>Uganda</c:v>
                </c:pt>
                <c:pt idx="14">
                  <c:v>Afghanistan</c:v>
                </c:pt>
                <c:pt idx="15">
                  <c:v>Cambodia</c:v>
                </c:pt>
                <c:pt idx="16">
                  <c:v>Benin</c:v>
                </c:pt>
                <c:pt idx="17">
                  <c:v>Mozambique</c:v>
                </c:pt>
                <c:pt idx="18">
                  <c:v>Madagascar</c:v>
                </c:pt>
                <c:pt idx="19">
                  <c:v>Ethiopia</c:v>
                </c:pt>
                <c:pt idx="20">
                  <c:v>Senegal</c:v>
                </c:pt>
                <c:pt idx="21">
                  <c:v>Tanzania</c:v>
                </c:pt>
                <c:pt idx="22">
                  <c:v>Bangladesh</c:v>
                </c:pt>
                <c:pt idx="23">
                  <c:v>Myanmar</c:v>
                </c:pt>
              </c:strCache>
            </c:strRef>
          </c:cat>
          <c:val>
            <c:numRef>
              <c:f>Sheet4!$B$3:$B$26</c:f>
              <c:numCache>
                <c:formatCode>General</c:formatCode>
                <c:ptCount val="24"/>
                <c:pt idx="0">
                  <c:v>4</c:v>
                </c:pt>
                <c:pt idx="1">
                  <c:v>4</c:v>
                </c:pt>
                <c:pt idx="2">
                  <c:v>8</c:v>
                </c:pt>
                <c:pt idx="3">
                  <c:v>9</c:v>
                </c:pt>
                <c:pt idx="4">
                  <c:v>9</c:v>
                </c:pt>
                <c:pt idx="5">
                  <c:v>10</c:v>
                </c:pt>
                <c:pt idx="6">
                  <c:v>12</c:v>
                </c:pt>
                <c:pt idx="7">
                  <c:v>14</c:v>
                </c:pt>
                <c:pt idx="8">
                  <c:v>18</c:v>
                </c:pt>
                <c:pt idx="9">
                  <c:v>24</c:v>
                </c:pt>
                <c:pt idx="10">
                  <c:v>31</c:v>
                </c:pt>
                <c:pt idx="11">
                  <c:v>33</c:v>
                </c:pt>
                <c:pt idx="12">
                  <c:v>45</c:v>
                </c:pt>
                <c:pt idx="13">
                  <c:v>80</c:v>
                </c:pt>
                <c:pt idx="14">
                  <c:v>85</c:v>
                </c:pt>
                <c:pt idx="15">
                  <c:v>94</c:v>
                </c:pt>
                <c:pt idx="16">
                  <c:v>98</c:v>
                </c:pt>
                <c:pt idx="17">
                  <c:v>100</c:v>
                </c:pt>
                <c:pt idx="18">
                  <c:v>154</c:v>
                </c:pt>
                <c:pt idx="19">
                  <c:v>155</c:v>
                </c:pt>
                <c:pt idx="20">
                  <c:v>157</c:v>
                </c:pt>
                <c:pt idx="21">
                  <c:v>245</c:v>
                </c:pt>
                <c:pt idx="22">
                  <c:v>439</c:v>
                </c:pt>
                <c:pt idx="23">
                  <c:v>581</c:v>
                </c:pt>
              </c:numCache>
            </c:numRef>
          </c:val>
          <c:smooth val="0"/>
        </c:ser>
        <c:dLbls>
          <c:showLegendKey val="0"/>
          <c:showVal val="0"/>
          <c:showCatName val="0"/>
          <c:showSerName val="0"/>
          <c:showPercent val="0"/>
          <c:showBubbleSize val="0"/>
        </c:dLbls>
        <c:marker val="1"/>
        <c:smooth val="0"/>
        <c:axId val="90810624"/>
        <c:axId val="90809088"/>
      </c:lineChart>
      <c:catAx>
        <c:axId val="90805760"/>
        <c:scaling>
          <c:orientation val="minMax"/>
        </c:scaling>
        <c:delete val="0"/>
        <c:axPos val="b"/>
        <c:majorTickMark val="out"/>
        <c:minorTickMark val="none"/>
        <c:tickLblPos val="nextTo"/>
        <c:txPr>
          <a:bodyPr/>
          <a:lstStyle/>
          <a:p>
            <a:pPr>
              <a:defRPr lang="en-IN" sz="1200">
                <a:latin typeface="Times New Roman" pitchFamily="18" charset="0"/>
                <a:cs typeface="Times New Roman" pitchFamily="18" charset="0"/>
              </a:defRPr>
            </a:pPr>
            <a:endParaRPr lang="en-US"/>
          </a:p>
        </c:txPr>
        <c:crossAx val="90807296"/>
        <c:crosses val="autoZero"/>
        <c:auto val="1"/>
        <c:lblAlgn val="ctr"/>
        <c:lblOffset val="100"/>
        <c:noMultiLvlLbl val="0"/>
      </c:catAx>
      <c:valAx>
        <c:axId val="90807296"/>
        <c:scaling>
          <c:orientation val="minMax"/>
        </c:scaling>
        <c:delete val="0"/>
        <c:axPos val="l"/>
        <c:majorGridlines/>
        <c:numFmt formatCode="General" sourceLinked="1"/>
        <c:majorTickMark val="out"/>
        <c:minorTickMark val="none"/>
        <c:tickLblPos val="nextTo"/>
        <c:txPr>
          <a:bodyPr/>
          <a:lstStyle/>
          <a:p>
            <a:pPr>
              <a:defRPr lang="en-IN">
                <a:latin typeface="Times New Roman" pitchFamily="18" charset="0"/>
                <a:cs typeface="Times New Roman" pitchFamily="18" charset="0"/>
              </a:defRPr>
            </a:pPr>
            <a:endParaRPr lang="en-US"/>
          </a:p>
        </c:txPr>
        <c:crossAx val="90805760"/>
        <c:crosses val="autoZero"/>
        <c:crossBetween val="between"/>
      </c:valAx>
      <c:valAx>
        <c:axId val="90809088"/>
        <c:scaling>
          <c:orientation val="minMax"/>
        </c:scaling>
        <c:delete val="0"/>
        <c:axPos val="r"/>
        <c:numFmt formatCode="General" sourceLinked="1"/>
        <c:majorTickMark val="out"/>
        <c:minorTickMark val="none"/>
        <c:tickLblPos val="nextTo"/>
        <c:txPr>
          <a:bodyPr/>
          <a:lstStyle/>
          <a:p>
            <a:pPr>
              <a:defRPr lang="en-IN">
                <a:latin typeface="Times New Roman" pitchFamily="18" charset="0"/>
                <a:cs typeface="Times New Roman" pitchFamily="18" charset="0"/>
              </a:defRPr>
            </a:pPr>
            <a:endParaRPr lang="en-US"/>
          </a:p>
        </c:txPr>
        <c:crossAx val="90810624"/>
        <c:crosses val="max"/>
        <c:crossBetween val="between"/>
      </c:valAx>
      <c:catAx>
        <c:axId val="90810624"/>
        <c:scaling>
          <c:orientation val="minMax"/>
        </c:scaling>
        <c:delete val="1"/>
        <c:axPos val="b"/>
        <c:majorTickMark val="out"/>
        <c:minorTickMark val="none"/>
        <c:tickLblPos val="none"/>
        <c:crossAx val="90809088"/>
        <c:crosses val="autoZero"/>
        <c:auto val="1"/>
        <c:lblAlgn val="ctr"/>
        <c:lblOffset val="100"/>
        <c:noMultiLvlLbl val="0"/>
      </c:catAx>
    </c:plotArea>
    <c:legend>
      <c:legendPos val="b"/>
      <c:layout>
        <c:manualLayout>
          <c:xMode val="edge"/>
          <c:yMode val="edge"/>
          <c:x val="0.14415086414283695"/>
          <c:y val="0.95202841926942916"/>
          <c:w val="0.66942543555567291"/>
          <c:h val="3.5437731524621131E-2"/>
        </c:manualLayout>
      </c:layout>
      <c:overlay val="0"/>
      <c:txPr>
        <a:bodyPr/>
        <a:lstStyle/>
        <a:p>
          <a:pPr>
            <a:defRPr lang="en-IN" sz="1600">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Sheet6!$B$2</c:f>
              <c:strCache>
                <c:ptCount val="1"/>
                <c:pt idx="0">
                  <c:v>Difference bilateral and global export growth rates</c:v>
                </c:pt>
              </c:strCache>
            </c:strRef>
          </c:tx>
          <c:invertIfNegative val="0"/>
          <c:dPt>
            <c:idx val="0"/>
            <c:invertIfNegative val="0"/>
            <c:bubble3D val="0"/>
            <c:spPr>
              <a:solidFill>
                <a:schemeClr val="accent2"/>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2"/>
              </a:solidFill>
            </c:spPr>
          </c:dPt>
          <c:dPt>
            <c:idx val="4"/>
            <c:invertIfNegative val="0"/>
            <c:bubble3D val="0"/>
            <c:spPr>
              <a:solidFill>
                <a:schemeClr val="accent2"/>
              </a:solidFill>
            </c:spPr>
          </c:dPt>
          <c:dPt>
            <c:idx val="5"/>
            <c:invertIfNegative val="0"/>
            <c:bubble3D val="0"/>
            <c:spPr>
              <a:solidFill>
                <a:schemeClr val="accent2"/>
              </a:solidFill>
            </c:spPr>
          </c:dPt>
          <c:dPt>
            <c:idx val="6"/>
            <c:invertIfNegative val="0"/>
            <c:bubble3D val="0"/>
            <c:spPr>
              <a:solidFill>
                <a:schemeClr val="accent2"/>
              </a:solidFill>
            </c:spPr>
          </c:dPt>
          <c:dPt>
            <c:idx val="7"/>
            <c:invertIfNegative val="0"/>
            <c:bubble3D val="0"/>
            <c:spPr>
              <a:solidFill>
                <a:schemeClr val="accent2"/>
              </a:solidFill>
            </c:spPr>
          </c:dPt>
          <c:cat>
            <c:strRef>
              <c:f>Sheet6!$A$3:$A$26</c:f>
              <c:strCache>
                <c:ptCount val="24"/>
                <c:pt idx="0">
                  <c:v>Eritrea</c:v>
                </c:pt>
                <c:pt idx="1">
                  <c:v>Rwanda</c:v>
                </c:pt>
                <c:pt idx="2">
                  <c:v>Zambia</c:v>
                </c:pt>
                <c:pt idx="3">
                  <c:v>Burkina Faso</c:v>
                </c:pt>
                <c:pt idx="4">
                  <c:v>Gambia, The</c:v>
                </c:pt>
                <c:pt idx="5">
                  <c:v>Samoa</c:v>
                </c:pt>
                <c:pt idx="6">
                  <c:v>Mali</c:v>
                </c:pt>
                <c:pt idx="7">
                  <c:v>Burundi</c:v>
                </c:pt>
                <c:pt idx="8">
                  <c:v>Central African Rep.</c:v>
                </c:pt>
                <c:pt idx="9">
                  <c:v>Somalia</c:v>
                </c:pt>
                <c:pt idx="10">
                  <c:v>Myanmar</c:v>
                </c:pt>
                <c:pt idx="11">
                  <c:v>Uganda</c:v>
                </c:pt>
                <c:pt idx="12">
                  <c:v>Afghanistan</c:v>
                </c:pt>
                <c:pt idx="13">
                  <c:v>Bangladesh</c:v>
                </c:pt>
                <c:pt idx="14">
                  <c:v>Ethiopia</c:v>
                </c:pt>
                <c:pt idx="15">
                  <c:v>Benin</c:v>
                </c:pt>
                <c:pt idx="16">
                  <c:v>Tanzania</c:v>
                </c:pt>
                <c:pt idx="17">
                  <c:v>Senegal</c:v>
                </c:pt>
                <c:pt idx="18">
                  <c:v>Mozambique</c:v>
                </c:pt>
                <c:pt idx="19">
                  <c:v>Madagascar</c:v>
                </c:pt>
                <c:pt idx="20">
                  <c:v>Cambodia</c:v>
                </c:pt>
                <c:pt idx="21">
                  <c:v>Malawi</c:v>
                </c:pt>
                <c:pt idx="22">
                  <c:v>East Timor</c:v>
                </c:pt>
                <c:pt idx="23">
                  <c:v>Lao PDR</c:v>
                </c:pt>
              </c:strCache>
            </c:strRef>
          </c:cat>
          <c:val>
            <c:numRef>
              <c:f>Sheet6!$B$3:$B$26</c:f>
              <c:numCache>
                <c:formatCode>General</c:formatCode>
                <c:ptCount val="24"/>
                <c:pt idx="0">
                  <c:v>-325.97000000000003</c:v>
                </c:pt>
                <c:pt idx="1">
                  <c:v>-179.97</c:v>
                </c:pt>
                <c:pt idx="2">
                  <c:v>-160.16999999999999</c:v>
                </c:pt>
                <c:pt idx="3">
                  <c:v>-100.31</c:v>
                </c:pt>
                <c:pt idx="4">
                  <c:v>-92.92</c:v>
                </c:pt>
                <c:pt idx="5">
                  <c:v>-80.84</c:v>
                </c:pt>
                <c:pt idx="6">
                  <c:v>-18.43</c:v>
                </c:pt>
                <c:pt idx="7">
                  <c:v>-6.7399999999999984</c:v>
                </c:pt>
                <c:pt idx="8">
                  <c:v>0.18000000000000005</c:v>
                </c:pt>
                <c:pt idx="9">
                  <c:v>9.5600000000000023</c:v>
                </c:pt>
                <c:pt idx="10">
                  <c:v>16.560000000000002</c:v>
                </c:pt>
                <c:pt idx="11">
                  <c:v>29.68</c:v>
                </c:pt>
                <c:pt idx="12">
                  <c:v>41.92</c:v>
                </c:pt>
                <c:pt idx="13">
                  <c:v>45.91</c:v>
                </c:pt>
                <c:pt idx="14">
                  <c:v>61.240000000000009</c:v>
                </c:pt>
                <c:pt idx="15">
                  <c:v>78.05</c:v>
                </c:pt>
                <c:pt idx="16">
                  <c:v>96.240000000000023</c:v>
                </c:pt>
                <c:pt idx="17">
                  <c:v>109.95</c:v>
                </c:pt>
                <c:pt idx="18">
                  <c:v>142.46</c:v>
                </c:pt>
                <c:pt idx="19">
                  <c:v>162.66</c:v>
                </c:pt>
                <c:pt idx="20">
                  <c:v>500</c:v>
                </c:pt>
                <c:pt idx="21">
                  <c:v>500</c:v>
                </c:pt>
                <c:pt idx="22">
                  <c:v>500</c:v>
                </c:pt>
                <c:pt idx="23">
                  <c:v>500</c:v>
                </c:pt>
              </c:numCache>
            </c:numRef>
          </c:val>
        </c:ser>
        <c:dLbls>
          <c:showLegendKey val="0"/>
          <c:showVal val="0"/>
          <c:showCatName val="0"/>
          <c:showSerName val="0"/>
          <c:showPercent val="0"/>
          <c:showBubbleSize val="0"/>
        </c:dLbls>
        <c:gapWidth val="150"/>
        <c:shape val="box"/>
        <c:axId val="90843008"/>
        <c:axId val="90844544"/>
        <c:axId val="0"/>
      </c:bar3DChart>
      <c:catAx>
        <c:axId val="90843008"/>
        <c:scaling>
          <c:orientation val="minMax"/>
        </c:scaling>
        <c:delete val="0"/>
        <c:axPos val="l"/>
        <c:majorTickMark val="out"/>
        <c:minorTickMark val="none"/>
        <c:tickLblPos val="nextTo"/>
        <c:txPr>
          <a:bodyPr/>
          <a:lstStyle/>
          <a:p>
            <a:pPr>
              <a:defRPr lang="en-IN" sz="1200">
                <a:latin typeface="Times New Roman" pitchFamily="18" charset="0"/>
                <a:cs typeface="Times New Roman" pitchFamily="18" charset="0"/>
              </a:defRPr>
            </a:pPr>
            <a:endParaRPr lang="en-US"/>
          </a:p>
        </c:txPr>
        <c:crossAx val="90844544"/>
        <c:crosses val="autoZero"/>
        <c:auto val="1"/>
        <c:lblAlgn val="ctr"/>
        <c:lblOffset val="100"/>
        <c:noMultiLvlLbl val="0"/>
      </c:catAx>
      <c:valAx>
        <c:axId val="90844544"/>
        <c:scaling>
          <c:orientation val="minMax"/>
        </c:scaling>
        <c:delete val="0"/>
        <c:axPos val="b"/>
        <c:majorGridlines/>
        <c:numFmt formatCode="General" sourceLinked="1"/>
        <c:majorTickMark val="out"/>
        <c:minorTickMark val="none"/>
        <c:tickLblPos val="nextTo"/>
        <c:txPr>
          <a:bodyPr/>
          <a:lstStyle/>
          <a:p>
            <a:pPr>
              <a:defRPr lang="en-IN" sz="1100">
                <a:latin typeface="Times New Roman" pitchFamily="18" charset="0"/>
                <a:cs typeface="Times New Roman" pitchFamily="18" charset="0"/>
              </a:defRPr>
            </a:pPr>
            <a:endParaRPr lang="en-US"/>
          </a:p>
        </c:txPr>
        <c:crossAx val="9084300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strRef>
              <c:f>Sheet8!$C$2</c:f>
              <c:strCache>
                <c:ptCount val="1"/>
                <c:pt idx="0">
                  <c:v>% Value</c:v>
                </c:pt>
              </c:strCache>
            </c:strRef>
          </c:tx>
          <c:invertIfNegative val="0"/>
          <c:cat>
            <c:strRef>
              <c:f>Sheet8!$A$3:$A$26</c:f>
              <c:strCache>
                <c:ptCount val="24"/>
                <c:pt idx="0">
                  <c:v>Madagascar</c:v>
                </c:pt>
                <c:pt idx="1">
                  <c:v>Gambia</c:v>
                </c:pt>
                <c:pt idx="2">
                  <c:v>Eritrea</c:v>
                </c:pt>
                <c:pt idx="3">
                  <c:v>Burundi</c:v>
                </c:pt>
                <c:pt idx="4">
                  <c:v>Samoa</c:v>
                </c:pt>
                <c:pt idx="5">
                  <c:v>Benin</c:v>
                </c:pt>
                <c:pt idx="6">
                  <c:v>Mali</c:v>
                </c:pt>
                <c:pt idx="7">
                  <c:v>Lao PDR</c:v>
                </c:pt>
                <c:pt idx="8">
                  <c:v>Mozambique</c:v>
                </c:pt>
                <c:pt idx="9">
                  <c:v>Malawi</c:v>
                </c:pt>
                <c:pt idx="10">
                  <c:v>Zambia</c:v>
                </c:pt>
                <c:pt idx="11">
                  <c:v>Ethiopia</c:v>
                </c:pt>
                <c:pt idx="12">
                  <c:v>Tanzania</c:v>
                </c:pt>
                <c:pt idx="13">
                  <c:v>East Timor</c:v>
                </c:pt>
                <c:pt idx="14">
                  <c:v>Somalia</c:v>
                </c:pt>
                <c:pt idx="15">
                  <c:v>Cambodia</c:v>
                </c:pt>
                <c:pt idx="16">
                  <c:v>Burkina Faso</c:v>
                </c:pt>
                <c:pt idx="17">
                  <c:v>Myanmar</c:v>
                </c:pt>
                <c:pt idx="18">
                  <c:v>Uganda</c:v>
                </c:pt>
                <c:pt idx="19">
                  <c:v>Bangladesh</c:v>
                </c:pt>
                <c:pt idx="20">
                  <c:v>Senegal</c:v>
                </c:pt>
                <c:pt idx="21">
                  <c:v>Afghanistan</c:v>
                </c:pt>
                <c:pt idx="22">
                  <c:v>Rwanda</c:v>
                </c:pt>
                <c:pt idx="23">
                  <c:v>Central African Rep.</c:v>
                </c:pt>
              </c:strCache>
            </c:strRef>
          </c:cat>
          <c:val>
            <c:numRef>
              <c:f>Sheet8!$C$3:$C$26</c:f>
              <c:numCache>
                <c:formatCode>General</c:formatCode>
                <c:ptCount val="24"/>
                <c:pt idx="0">
                  <c:v>15.41</c:v>
                </c:pt>
                <c:pt idx="1">
                  <c:v>2.0000000000000011E-2</c:v>
                </c:pt>
                <c:pt idx="2">
                  <c:v>0.45</c:v>
                </c:pt>
                <c:pt idx="3">
                  <c:v>0.65000000000000036</c:v>
                </c:pt>
                <c:pt idx="4">
                  <c:v>19.62</c:v>
                </c:pt>
                <c:pt idx="5">
                  <c:v>12.7</c:v>
                </c:pt>
                <c:pt idx="6">
                  <c:v>1.1200000000000001</c:v>
                </c:pt>
                <c:pt idx="7">
                  <c:v>8.0000000000000043E-2</c:v>
                </c:pt>
                <c:pt idx="8">
                  <c:v>52.790000000000013</c:v>
                </c:pt>
                <c:pt idx="9">
                  <c:v>99.05</c:v>
                </c:pt>
                <c:pt idx="10">
                  <c:v>58.260000000000012</c:v>
                </c:pt>
                <c:pt idx="11">
                  <c:v>75.989999999999995</c:v>
                </c:pt>
                <c:pt idx="12">
                  <c:v>42.78</c:v>
                </c:pt>
                <c:pt idx="13">
                  <c:v>96.35</c:v>
                </c:pt>
                <c:pt idx="14">
                  <c:v>54.230000000000011</c:v>
                </c:pt>
                <c:pt idx="15">
                  <c:v>11.129999999999999</c:v>
                </c:pt>
                <c:pt idx="16">
                  <c:v>45.06</c:v>
                </c:pt>
                <c:pt idx="17">
                  <c:v>41.839999999999996</c:v>
                </c:pt>
                <c:pt idx="18">
                  <c:v>58.879999999999995</c:v>
                </c:pt>
                <c:pt idx="19">
                  <c:v>84.07</c:v>
                </c:pt>
                <c:pt idx="20">
                  <c:v>3.25</c:v>
                </c:pt>
                <c:pt idx="21">
                  <c:v>15.67</c:v>
                </c:pt>
                <c:pt idx="22">
                  <c:v>74.69</c:v>
                </c:pt>
                <c:pt idx="23">
                  <c:v>97.01</c:v>
                </c:pt>
              </c:numCache>
            </c:numRef>
          </c:val>
        </c:ser>
        <c:dLbls>
          <c:showLegendKey val="0"/>
          <c:showVal val="0"/>
          <c:showCatName val="0"/>
          <c:showSerName val="0"/>
          <c:showPercent val="0"/>
          <c:showBubbleSize val="0"/>
        </c:dLbls>
        <c:gapWidth val="150"/>
        <c:axId val="90883968"/>
        <c:axId val="90885504"/>
      </c:barChart>
      <c:lineChart>
        <c:grouping val="standard"/>
        <c:varyColors val="0"/>
        <c:ser>
          <c:idx val="0"/>
          <c:order val="0"/>
          <c:tx>
            <c:strRef>
              <c:f>Sheet8!$B$2</c:f>
              <c:strCache>
                <c:ptCount val="1"/>
                <c:pt idx="0">
                  <c:v>% No. of products</c:v>
                </c:pt>
              </c:strCache>
            </c:strRef>
          </c:tx>
          <c:cat>
            <c:strRef>
              <c:f>Sheet8!$A$3:$A$26</c:f>
              <c:strCache>
                <c:ptCount val="24"/>
                <c:pt idx="0">
                  <c:v>Madagascar</c:v>
                </c:pt>
                <c:pt idx="1">
                  <c:v>Gambia</c:v>
                </c:pt>
                <c:pt idx="2">
                  <c:v>Eritrea</c:v>
                </c:pt>
                <c:pt idx="3">
                  <c:v>Burundi</c:v>
                </c:pt>
                <c:pt idx="4">
                  <c:v>Samoa</c:v>
                </c:pt>
                <c:pt idx="5">
                  <c:v>Benin</c:v>
                </c:pt>
                <c:pt idx="6">
                  <c:v>Mali</c:v>
                </c:pt>
                <c:pt idx="7">
                  <c:v>Lao PDR</c:v>
                </c:pt>
                <c:pt idx="8">
                  <c:v>Mozambique</c:v>
                </c:pt>
                <c:pt idx="9">
                  <c:v>Malawi</c:v>
                </c:pt>
                <c:pt idx="10">
                  <c:v>Zambia</c:v>
                </c:pt>
                <c:pt idx="11">
                  <c:v>Ethiopia</c:v>
                </c:pt>
                <c:pt idx="12">
                  <c:v>Tanzania</c:v>
                </c:pt>
                <c:pt idx="13">
                  <c:v>East Timor</c:v>
                </c:pt>
                <c:pt idx="14">
                  <c:v>Somalia</c:v>
                </c:pt>
                <c:pt idx="15">
                  <c:v>Cambodia</c:v>
                </c:pt>
                <c:pt idx="16">
                  <c:v>Burkina Faso</c:v>
                </c:pt>
                <c:pt idx="17">
                  <c:v>Myanmar</c:v>
                </c:pt>
                <c:pt idx="18">
                  <c:v>Uganda</c:v>
                </c:pt>
                <c:pt idx="19">
                  <c:v>Bangladesh</c:v>
                </c:pt>
                <c:pt idx="20">
                  <c:v>Senegal</c:v>
                </c:pt>
                <c:pt idx="21">
                  <c:v>Afghanistan</c:v>
                </c:pt>
                <c:pt idx="22">
                  <c:v>Rwanda</c:v>
                </c:pt>
                <c:pt idx="23">
                  <c:v>Central African Rep.</c:v>
                </c:pt>
              </c:strCache>
            </c:strRef>
          </c:cat>
          <c:val>
            <c:numRef>
              <c:f>Sheet8!$B$3:$B$26</c:f>
              <c:numCache>
                <c:formatCode>General</c:formatCode>
                <c:ptCount val="24"/>
                <c:pt idx="0">
                  <c:v>4.5</c:v>
                </c:pt>
                <c:pt idx="1">
                  <c:v>5.56</c:v>
                </c:pt>
                <c:pt idx="2">
                  <c:v>9.09</c:v>
                </c:pt>
                <c:pt idx="3">
                  <c:v>11.11</c:v>
                </c:pt>
                <c:pt idx="4">
                  <c:v>13.33</c:v>
                </c:pt>
                <c:pt idx="5">
                  <c:v>17.21</c:v>
                </c:pt>
                <c:pt idx="6">
                  <c:v>18.18</c:v>
                </c:pt>
                <c:pt idx="7">
                  <c:v>20.830000000000005</c:v>
                </c:pt>
                <c:pt idx="8">
                  <c:v>22.22</c:v>
                </c:pt>
                <c:pt idx="9">
                  <c:v>23.91</c:v>
                </c:pt>
                <c:pt idx="10">
                  <c:v>27.27</c:v>
                </c:pt>
                <c:pt idx="11">
                  <c:v>28.02</c:v>
                </c:pt>
                <c:pt idx="12">
                  <c:v>29.259999999999991</c:v>
                </c:pt>
                <c:pt idx="13">
                  <c:v>30</c:v>
                </c:pt>
                <c:pt idx="14">
                  <c:v>30.43</c:v>
                </c:pt>
                <c:pt idx="15">
                  <c:v>32.700000000000003</c:v>
                </c:pt>
                <c:pt idx="16">
                  <c:v>33.33</c:v>
                </c:pt>
                <c:pt idx="17">
                  <c:v>35.21</c:v>
                </c:pt>
                <c:pt idx="18">
                  <c:v>39.42</c:v>
                </c:pt>
                <c:pt idx="19">
                  <c:v>39.64</c:v>
                </c:pt>
                <c:pt idx="20">
                  <c:v>45.790000000000013</c:v>
                </c:pt>
                <c:pt idx="21">
                  <c:v>48.74</c:v>
                </c:pt>
                <c:pt idx="22">
                  <c:v>60</c:v>
                </c:pt>
                <c:pt idx="23">
                  <c:v>80</c:v>
                </c:pt>
              </c:numCache>
            </c:numRef>
          </c:val>
          <c:smooth val="0"/>
        </c:ser>
        <c:dLbls>
          <c:showLegendKey val="0"/>
          <c:showVal val="0"/>
          <c:showCatName val="0"/>
          <c:showSerName val="0"/>
          <c:showPercent val="0"/>
          <c:showBubbleSize val="0"/>
        </c:dLbls>
        <c:marker val="1"/>
        <c:smooth val="0"/>
        <c:axId val="90901120"/>
        <c:axId val="90899584"/>
      </c:lineChart>
      <c:catAx>
        <c:axId val="90883968"/>
        <c:scaling>
          <c:orientation val="minMax"/>
        </c:scaling>
        <c:delete val="0"/>
        <c:axPos val="b"/>
        <c:majorTickMark val="out"/>
        <c:minorTickMark val="none"/>
        <c:tickLblPos val="nextTo"/>
        <c:txPr>
          <a:bodyPr/>
          <a:lstStyle/>
          <a:p>
            <a:pPr>
              <a:defRPr lang="en-IN"/>
            </a:pPr>
            <a:endParaRPr lang="en-US"/>
          </a:p>
        </c:txPr>
        <c:crossAx val="90885504"/>
        <c:crosses val="autoZero"/>
        <c:auto val="1"/>
        <c:lblAlgn val="ctr"/>
        <c:lblOffset val="100"/>
        <c:noMultiLvlLbl val="0"/>
      </c:catAx>
      <c:valAx>
        <c:axId val="90885504"/>
        <c:scaling>
          <c:orientation val="minMax"/>
        </c:scaling>
        <c:delete val="0"/>
        <c:axPos val="l"/>
        <c:majorGridlines/>
        <c:numFmt formatCode="General" sourceLinked="1"/>
        <c:majorTickMark val="out"/>
        <c:minorTickMark val="none"/>
        <c:tickLblPos val="nextTo"/>
        <c:txPr>
          <a:bodyPr/>
          <a:lstStyle/>
          <a:p>
            <a:pPr>
              <a:defRPr lang="en-IN"/>
            </a:pPr>
            <a:endParaRPr lang="en-US"/>
          </a:p>
        </c:txPr>
        <c:crossAx val="90883968"/>
        <c:crosses val="autoZero"/>
        <c:crossBetween val="between"/>
      </c:valAx>
      <c:valAx>
        <c:axId val="90899584"/>
        <c:scaling>
          <c:orientation val="minMax"/>
          <c:max val="95"/>
        </c:scaling>
        <c:delete val="0"/>
        <c:axPos val="r"/>
        <c:numFmt formatCode="General" sourceLinked="1"/>
        <c:majorTickMark val="out"/>
        <c:minorTickMark val="none"/>
        <c:tickLblPos val="nextTo"/>
        <c:txPr>
          <a:bodyPr/>
          <a:lstStyle/>
          <a:p>
            <a:pPr>
              <a:defRPr lang="en-IN"/>
            </a:pPr>
            <a:endParaRPr lang="en-US"/>
          </a:p>
        </c:txPr>
        <c:crossAx val="90901120"/>
        <c:crosses val="max"/>
        <c:crossBetween val="between"/>
      </c:valAx>
      <c:catAx>
        <c:axId val="90901120"/>
        <c:scaling>
          <c:orientation val="minMax"/>
        </c:scaling>
        <c:delete val="1"/>
        <c:axPos val="b"/>
        <c:majorTickMark val="out"/>
        <c:minorTickMark val="none"/>
        <c:tickLblPos val="none"/>
        <c:crossAx val="90899584"/>
        <c:crosses val="autoZero"/>
        <c:auto val="1"/>
        <c:lblAlgn val="ctr"/>
        <c:lblOffset val="100"/>
        <c:noMultiLvlLbl val="0"/>
      </c:catAx>
    </c:plotArea>
    <c:legend>
      <c:legendPos val="b"/>
      <c:layout>
        <c:manualLayout>
          <c:xMode val="edge"/>
          <c:yMode val="edge"/>
          <c:x val="7.3945385610071065E-2"/>
          <c:y val="0.95202841926942883"/>
          <c:w val="0.75529093612351406"/>
          <c:h val="3.5437731524621097E-2"/>
        </c:manualLayout>
      </c:layout>
      <c:overlay val="0"/>
      <c:txPr>
        <a:bodyPr/>
        <a:lstStyle/>
        <a:p>
          <a:pPr>
            <a:defRPr lang="en-IN">
              <a:latin typeface="Times New Roman" pitchFamily="18" charset="0"/>
              <a:cs typeface="Times New Roman" pitchFamily="18" charset="0"/>
            </a:defRPr>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0.74075</cdr:x>
      <cdr:y>0.38213</cdr:y>
    </cdr:from>
    <cdr:to>
      <cdr:x>0.92735</cdr:x>
      <cdr:y>0.51901</cdr:y>
    </cdr:to>
    <cdr:sp macro="" textlink="">
      <cdr:nvSpPr>
        <cdr:cNvPr id="2" name="TextBox 1"/>
        <cdr:cNvSpPr txBox="1"/>
      </cdr:nvSpPr>
      <cdr:spPr>
        <a:xfrm xmlns:a="http://schemas.openxmlformats.org/drawingml/2006/main">
          <a:off x="5873876" y="2211158"/>
          <a:ext cx="1479678"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Vegetable products</a:t>
          </a:r>
          <a:endParaRPr lang="en-IN" sz="2000" dirty="0"/>
        </a:p>
      </cdr:txBody>
    </cdr:sp>
  </cdr:relSizeAnchor>
  <cdr:relSizeAnchor xmlns:cdr="http://schemas.openxmlformats.org/drawingml/2006/chartDrawing">
    <cdr:from>
      <cdr:x>0.55913</cdr:x>
      <cdr:y>0.83012</cdr:y>
    </cdr:from>
    <cdr:to>
      <cdr:x>0.83156</cdr:x>
      <cdr:y>0.89234</cdr:y>
    </cdr:to>
    <cdr:sp macro="" textlink="">
      <cdr:nvSpPr>
        <cdr:cNvPr id="3" name="TextBox 2"/>
        <cdr:cNvSpPr txBox="1"/>
      </cdr:nvSpPr>
      <cdr:spPr>
        <a:xfrm xmlns:a="http://schemas.openxmlformats.org/drawingml/2006/main">
          <a:off x="4433716" y="4803446"/>
          <a:ext cx="2160240"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Base Metal; Articles</a:t>
          </a:r>
        </a:p>
        <a:p xmlns:a="http://schemas.openxmlformats.org/drawingml/2006/main">
          <a:endParaRPr lang="en-IN" sz="1100" dirty="0"/>
        </a:p>
      </cdr:txBody>
    </cdr:sp>
  </cdr:relSizeAnchor>
  <cdr:relSizeAnchor xmlns:cdr="http://schemas.openxmlformats.org/drawingml/2006/chartDrawing">
    <cdr:from>
      <cdr:x>0.432</cdr:x>
      <cdr:y>0.6559</cdr:y>
    </cdr:from>
    <cdr:to>
      <cdr:x>0.6227</cdr:x>
      <cdr:y>0.80523</cdr:y>
    </cdr:to>
    <cdr:sp macro="" textlink="">
      <cdr:nvSpPr>
        <cdr:cNvPr id="4" name="TextBox 3"/>
        <cdr:cNvSpPr txBox="1"/>
      </cdr:nvSpPr>
      <cdr:spPr>
        <a:xfrm xmlns:a="http://schemas.openxmlformats.org/drawingml/2006/main">
          <a:off x="3425604" y="3795334"/>
          <a:ext cx="1512168" cy="8640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Prepared foodstuff;  beverages</a:t>
          </a:r>
        </a:p>
        <a:p xmlns:a="http://schemas.openxmlformats.org/drawingml/2006/main">
          <a:endParaRPr lang="en-IN" sz="1100" dirty="0"/>
        </a:p>
      </cdr:txBody>
    </cdr:sp>
  </cdr:relSizeAnchor>
  <cdr:relSizeAnchor xmlns:cdr="http://schemas.openxmlformats.org/drawingml/2006/chartDrawing">
    <cdr:from>
      <cdr:x>0.39568</cdr:x>
      <cdr:y>0.48168</cdr:y>
    </cdr:from>
    <cdr:to>
      <cdr:x>0.51373</cdr:x>
      <cdr:y>0.60612</cdr:y>
    </cdr:to>
    <cdr:sp macro="" textlink="">
      <cdr:nvSpPr>
        <cdr:cNvPr id="5" name="TextBox 4"/>
        <cdr:cNvSpPr txBox="1"/>
      </cdr:nvSpPr>
      <cdr:spPr>
        <a:xfrm xmlns:a="http://schemas.openxmlformats.org/drawingml/2006/main">
          <a:off x="3137572" y="2787222"/>
          <a:ext cx="936104" cy="72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Animal </a:t>
          </a:r>
          <a:r>
            <a:rPr lang="en-US" sz="1600" dirty="0" err="1" smtClean="0"/>
            <a:t>Pdts</a:t>
          </a:r>
          <a:endParaRPr lang="en-IN"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116" cy="465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sz="quarter" idx="1"/>
          </p:nvPr>
        </p:nvSpPr>
        <p:spPr bwMode="auto">
          <a:xfrm>
            <a:off x="3973284" y="0"/>
            <a:ext cx="3037116" cy="465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ChangeArrowheads="1"/>
          </p:cNvSpPr>
          <p:nvPr>
            <p:ph type="ftr" sz="quarter" idx="2"/>
          </p:nvPr>
        </p:nvSpPr>
        <p:spPr bwMode="auto">
          <a:xfrm>
            <a:off x="0" y="8831354"/>
            <a:ext cx="3037116" cy="465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29" name="Rectangle 5"/>
          <p:cNvSpPr>
            <a:spLocks noGrp="1" noChangeArrowheads="1"/>
          </p:cNvSpPr>
          <p:nvPr>
            <p:ph type="sldNum" sz="quarter" idx="3"/>
          </p:nvPr>
        </p:nvSpPr>
        <p:spPr bwMode="auto">
          <a:xfrm>
            <a:off x="3973284" y="8831354"/>
            <a:ext cx="3037116" cy="465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34A8867-E61B-48E4-AA04-D02202385218}" type="slidenum">
              <a:rPr lang="en-US"/>
              <a:pPr>
                <a:defRPr/>
              </a:pPr>
              <a:t>‹#›</a:t>
            </a:fld>
            <a:endParaRPr lang="en-US"/>
          </a:p>
        </p:txBody>
      </p:sp>
    </p:spTree>
    <p:extLst>
      <p:ext uri="{BB962C8B-B14F-4D97-AF65-F5344CB8AC3E}">
        <p14:creationId xmlns:p14="http://schemas.microsoft.com/office/powerpoint/2010/main" val="1984065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7116" cy="465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027" name="Rectangle 3"/>
          <p:cNvSpPr>
            <a:spLocks noGrp="1" noChangeArrowheads="1"/>
          </p:cNvSpPr>
          <p:nvPr>
            <p:ph type="dt" idx="1"/>
          </p:nvPr>
        </p:nvSpPr>
        <p:spPr bwMode="auto">
          <a:xfrm>
            <a:off x="3973284" y="0"/>
            <a:ext cx="3037116" cy="465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985838" y="696913"/>
            <a:ext cx="5038725" cy="3487737"/>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4499" y="4416433"/>
            <a:ext cx="5141405" cy="41823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831354"/>
            <a:ext cx="3037116" cy="465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031" name="Rectangle 7"/>
          <p:cNvSpPr>
            <a:spLocks noGrp="1" noChangeArrowheads="1"/>
          </p:cNvSpPr>
          <p:nvPr>
            <p:ph type="sldNum" sz="quarter" idx="5"/>
          </p:nvPr>
        </p:nvSpPr>
        <p:spPr bwMode="auto">
          <a:xfrm>
            <a:off x="3973284" y="8831354"/>
            <a:ext cx="3037116" cy="465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A1468E0-9C49-4327-974C-06FA6D0D6CD1}" type="slidenum">
              <a:rPr lang="en-US"/>
              <a:pPr>
                <a:defRPr/>
              </a:pPr>
              <a:t>‹#›</a:t>
            </a:fld>
            <a:endParaRPr lang="en-US"/>
          </a:p>
        </p:txBody>
      </p:sp>
    </p:spTree>
    <p:extLst>
      <p:ext uri="{BB962C8B-B14F-4D97-AF65-F5344CB8AC3E}">
        <p14:creationId xmlns:p14="http://schemas.microsoft.com/office/powerpoint/2010/main" val="17649097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F960CC2-934B-4974-8F80-1FDF08F3AE83}" type="slidenum">
              <a:rPr lang="en-US" smtClean="0"/>
              <a:pPr/>
              <a:t>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pPr>
              <a:defRPr/>
            </a:pPr>
            <a:endParaRPr lang="en-US"/>
          </a:p>
        </p:txBody>
      </p:sp>
      <p:sp>
        <p:nvSpPr>
          <p:cNvPr id="17" name="Footer Placeholder 16"/>
          <p:cNvSpPr>
            <a:spLocks noGrp="1"/>
          </p:cNvSpPr>
          <p:nvPr>
            <p:ph type="ftr" sz="quarter" idx="11"/>
          </p:nvPr>
        </p:nvSpPr>
        <p:spPr bwMode="auto">
          <a:xfrm rot="5400000">
            <a:off x="7819441" y="4165667"/>
            <a:ext cx="3657600" cy="416052"/>
          </a:xfrm>
        </p:spPr>
        <p:txBody>
          <a:bodyPr/>
          <a:lstStyle/>
          <a:p>
            <a:pPr>
              <a:defRPr/>
            </a:pPr>
            <a:endParaRPr lang="en-US"/>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pPr>
              <a:defRPr/>
            </a:pPr>
            <a:fld id="{DDCFC3A9-9D37-44D7-9496-B75DB057436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FF61080-EB98-40F2-846E-4680C74A684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DDCC7D-5FC6-442C-94C1-87C37BB7BCB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68F2E894-C140-49FB-99BE-DBA31CAB2FCA}"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pPr>
              <a:defRPr/>
            </a:pPr>
            <a:endParaRPr lang="en-US"/>
          </a:p>
        </p:txBody>
      </p:sp>
      <p:sp>
        <p:nvSpPr>
          <p:cNvPr id="5" name="Footer Placeholder 4"/>
          <p:cNvSpPr>
            <a:spLocks noGrp="1"/>
          </p:cNvSpPr>
          <p:nvPr>
            <p:ph type="ftr" sz="quarter" idx="11"/>
          </p:nvPr>
        </p:nvSpPr>
        <p:spPr bwMode="auto">
          <a:xfrm rot="5400000">
            <a:off x="7819644" y="4162806"/>
            <a:ext cx="3657600" cy="416052"/>
          </a:xfrm>
        </p:spPr>
        <p:txBody>
          <a:bodyPr/>
          <a:lstStyle/>
          <a:p>
            <a:pPr>
              <a:defRPr/>
            </a:pPr>
            <a:endParaRPr lang="en-US"/>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452334" y="4928702"/>
            <a:ext cx="660400" cy="517524"/>
          </a:xfrm>
        </p:spPr>
        <p:txBody>
          <a:bodyPr/>
          <a:lstStyle/>
          <a:p>
            <a:pPr>
              <a:defRPr/>
            </a:pPr>
            <a:fld id="{6E5041D0-7DF7-42E0-B2A5-8C18B840243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732ADA-CB28-4DC4-B84E-6E96A7D99EAE}" type="slidenum">
              <a:rPr lang="en-US" smtClean="0"/>
              <a:pPr>
                <a:defRPr/>
              </a:pPr>
              <a:t>‹#›</a:t>
            </a:fld>
            <a:endParaRPr lang="en-US"/>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FD298E-B81F-45D6-8E48-FEC468419BE2}" type="slidenum">
              <a:rPr lang="en-US" smtClean="0"/>
              <a:pPr>
                <a:defRPr/>
              </a:pPr>
              <a:t>‹#›</a:t>
            </a:fld>
            <a:endParaRPr lang="en-US"/>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FF0ADCA8-32BB-4ACE-8B54-5B22ECC19301}"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BD062B8-FA19-4AA8-A9D1-99B4677222E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50DFBE56-0FEA-4202-88C8-E0430BA2F27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328EDCD8-0EC8-4BC6-A322-01E854CEF6B7}"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5B9271A7-0B86-44C2-98E1-8D41BEEC0D0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238092" y="1571613"/>
            <a:ext cx="9358378" cy="2428891"/>
          </a:xfrm>
        </p:spPr>
        <p:txBody>
          <a:bodyPr>
            <a:noAutofit/>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India’s </a:t>
            </a:r>
            <a:b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b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Duty Free Tariff Preference (DFTP) Scheme </a:t>
            </a:r>
            <a:b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b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for Least Developed Countries  (LDC)</a:t>
            </a:r>
            <a:endParaRPr lang="en-US" sz="3200"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3075" name="Rectangle 5"/>
          <p:cNvSpPr>
            <a:spLocks noGrp="1" noChangeArrowheads="1"/>
          </p:cNvSpPr>
          <p:nvPr>
            <p:ph type="subTitle" idx="1"/>
          </p:nvPr>
        </p:nvSpPr>
        <p:spPr>
          <a:xfrm>
            <a:off x="0" y="4929197"/>
            <a:ext cx="9906000" cy="1500177"/>
          </a:xfrm>
        </p:spPr>
        <p:txBody>
          <a:bodyPr>
            <a:normAutofit/>
          </a:bodyPr>
          <a:lstStyle/>
          <a:p>
            <a:pPr algn="ctr" fontAlgn="auto">
              <a:spcAft>
                <a:spcPts val="0"/>
              </a:spcAft>
              <a:buFont typeface="Wingdings 2"/>
              <a:buNone/>
              <a:defRPr/>
            </a:pPr>
            <a:r>
              <a:rPr lang="en-US" sz="2800" b="1" dirty="0" smtClean="0">
                <a:solidFill>
                  <a:schemeClr val="tx2"/>
                </a:solidFill>
                <a:latin typeface="Trebuchet MS" pitchFamily="34" charset="0"/>
              </a:rPr>
              <a:t>10</a:t>
            </a:r>
            <a:r>
              <a:rPr lang="en-US" sz="2800" b="1" baseline="30000" dirty="0" smtClean="0">
                <a:solidFill>
                  <a:schemeClr val="tx2"/>
                </a:solidFill>
                <a:latin typeface="Trebuchet MS" pitchFamily="34" charset="0"/>
              </a:rPr>
              <a:t>th</a:t>
            </a:r>
            <a:r>
              <a:rPr lang="en-US" sz="2800" b="1" dirty="0" smtClean="0">
                <a:solidFill>
                  <a:schemeClr val="tx2"/>
                </a:solidFill>
                <a:latin typeface="Trebuchet MS" pitchFamily="34" charset="0"/>
              </a:rPr>
              <a:t> CII – EXIM Bank Conclave on India Africa Project Partnership</a:t>
            </a:r>
          </a:p>
          <a:p>
            <a:pPr algn="ctr" fontAlgn="auto">
              <a:spcAft>
                <a:spcPts val="0"/>
              </a:spcAft>
              <a:buFont typeface="Wingdings 2"/>
              <a:buNone/>
              <a:defRPr/>
            </a:pPr>
            <a:r>
              <a:rPr lang="en-US" sz="2800" dirty="0" smtClean="0">
                <a:latin typeface="Trebuchet MS" pitchFamily="34" charset="0"/>
              </a:rPr>
              <a:t>10 March 2014</a:t>
            </a:r>
            <a:endParaRPr lang="en-US" sz="2800" b="1" dirty="0" smtClean="0">
              <a:solidFill>
                <a:schemeClr val="tx2"/>
              </a:solidFill>
              <a:latin typeface="Trebuchet MS" pitchFamily="34" charset="0"/>
            </a:endParaRPr>
          </a:p>
          <a:p>
            <a:pPr algn="ctr" fontAlgn="auto">
              <a:spcAft>
                <a:spcPts val="0"/>
              </a:spcAft>
              <a:buFont typeface="Wingdings 2"/>
              <a:buNone/>
              <a:defRPr/>
            </a:pPr>
            <a:endParaRPr lang="en-US" b="1" dirty="0" smtClean="0">
              <a:solidFill>
                <a:schemeClr val="tx2"/>
              </a:solidFill>
              <a:latin typeface="Trebuchet MS" pitchFamily="34" charset="0"/>
            </a:endParaRPr>
          </a:p>
          <a:p>
            <a:pPr algn="r" fontAlgn="auto">
              <a:spcAft>
                <a:spcPts val="0"/>
              </a:spcAft>
              <a:buFont typeface="Wingdings 2"/>
              <a:buNone/>
              <a:defRPr/>
            </a:pPr>
            <a:endParaRPr lang="en-US" b="1" dirty="0" smtClean="0">
              <a:solidFill>
                <a:schemeClr val="tx2"/>
              </a:solidFill>
              <a:latin typeface="Trebuchet MS" pitchFamily="34" charset="0"/>
            </a:endParaRPr>
          </a:p>
          <a:p>
            <a:pPr fontAlgn="auto">
              <a:spcAft>
                <a:spcPts val="0"/>
              </a:spcAft>
              <a:buFont typeface="Wingdings 2"/>
              <a:buNone/>
              <a:defRPr/>
            </a:pPr>
            <a:endParaRPr lang="en-US" b="1" dirty="0" smtClean="0">
              <a:latin typeface="Trebuchet MS" pitchFamily="34" charset="0"/>
            </a:endParaRPr>
          </a:p>
          <a:p>
            <a:pPr algn="ctr" fontAlgn="auto">
              <a:spcAft>
                <a:spcPts val="0"/>
              </a:spcAft>
              <a:buFont typeface="Wingdings 2"/>
              <a:buNone/>
              <a:defRPr/>
            </a:pPr>
            <a:endParaRPr lang="en-US" sz="3600" b="1" dirty="0" smtClean="0">
              <a:cs typeface="Times New Roman" pitchFamily="18" charset="0"/>
            </a:endParaRPr>
          </a:p>
          <a:p>
            <a:pPr algn="ctr" fontAlgn="auto">
              <a:spcAft>
                <a:spcPts val="0"/>
              </a:spcAft>
              <a:buFont typeface="Wingdings 2"/>
              <a:buNone/>
              <a:defRPr/>
            </a:pPr>
            <a:endParaRPr lang="en-US" sz="3600" b="1" dirty="0" smtClean="0">
              <a:cs typeface="Times New Roman" pitchFamily="18" charset="0"/>
            </a:endParaRPr>
          </a:p>
          <a:p>
            <a:pPr algn="ctr" fontAlgn="auto">
              <a:spcAft>
                <a:spcPts val="0"/>
              </a:spcAft>
              <a:buFont typeface="Wingdings 2"/>
              <a:buNone/>
              <a:defRPr/>
            </a:pPr>
            <a:endParaRPr lang="en-US" sz="4800" b="1" dirty="0" smtClean="0">
              <a:cs typeface="Times New Roman" pitchFamily="18" charset="0"/>
            </a:endParaRPr>
          </a:p>
          <a:p>
            <a:pPr algn="ctr" fontAlgn="auto">
              <a:spcAft>
                <a:spcPts val="0"/>
              </a:spcAft>
              <a:buFont typeface="Wingdings 2"/>
              <a:buNone/>
              <a:defRPr/>
            </a:pPr>
            <a:endParaRPr lang="en-US" sz="4800" b="1" dirty="0" smtClean="0">
              <a:cs typeface="Times New Roman" pitchFamily="18" charset="0"/>
            </a:endParaRPr>
          </a:p>
          <a:p>
            <a:pPr algn="ctr" fontAlgn="auto">
              <a:spcAft>
                <a:spcPts val="0"/>
              </a:spcAft>
              <a:buFont typeface="Wingdings 2"/>
              <a:buNone/>
              <a:defRPr/>
            </a:pPr>
            <a:endParaRPr lang="en-US" sz="7200" b="1" dirty="0" smtClean="0">
              <a:solidFill>
                <a:srgbClr val="7030A0"/>
              </a:solidFill>
              <a:cs typeface="Times New Roman" pitchFamily="18" charset="0"/>
            </a:endParaRPr>
          </a:p>
          <a:p>
            <a:pPr algn="r" fontAlgn="auto">
              <a:spcAft>
                <a:spcPts val="0"/>
              </a:spcAft>
              <a:buFont typeface="Wingdings 2"/>
              <a:buNone/>
              <a:defRPr/>
            </a:pPr>
            <a:endParaRPr lang="en-US" sz="2000" b="1" dirty="0" smtClean="0">
              <a:solidFill>
                <a:schemeClr val="tx2"/>
              </a:solidFill>
              <a:latin typeface="Trebuchet MS" pitchFamily="34" charset="0"/>
            </a:endParaRPr>
          </a:p>
          <a:p>
            <a:pPr algn="r" fontAlgn="auto">
              <a:spcAft>
                <a:spcPts val="0"/>
              </a:spcAft>
              <a:buFont typeface="Wingdings 2"/>
              <a:buNone/>
              <a:defRPr/>
            </a:pPr>
            <a:endParaRPr lang="en-US" sz="2000" b="1" dirty="0" smtClean="0">
              <a:solidFill>
                <a:schemeClr val="tx2"/>
              </a:solidFill>
              <a:latin typeface="Trebuchet MS" pitchFamily="34" charset="0"/>
            </a:endParaRPr>
          </a:p>
          <a:p>
            <a:pPr algn="r" fontAlgn="auto">
              <a:spcAft>
                <a:spcPts val="0"/>
              </a:spcAft>
              <a:buFont typeface="Wingdings 2"/>
              <a:buNone/>
              <a:defRPr/>
            </a:pPr>
            <a:endParaRPr lang="en-US" sz="2000" b="1" dirty="0" smtClean="0">
              <a:solidFill>
                <a:schemeClr val="tx2"/>
              </a:solidFill>
              <a:latin typeface="Trebuchet MS" pitchFamily="34" charset="0"/>
            </a:endParaRPr>
          </a:p>
        </p:txBody>
      </p:sp>
      <p:pic>
        <p:nvPicPr>
          <p:cNvPr id="4" name="Picture 3"/>
          <p:cNvPicPr/>
          <p:nvPr/>
        </p:nvPicPr>
        <p:blipFill>
          <a:blip r:embed="rId3" cstate="print"/>
          <a:srcRect/>
          <a:stretch>
            <a:fillRect/>
          </a:stretch>
        </p:blipFill>
        <p:spPr bwMode="auto">
          <a:xfrm>
            <a:off x="6810388" y="500042"/>
            <a:ext cx="2286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88" y="285750"/>
            <a:ext cx="8420100" cy="571500"/>
          </a:xfrm>
        </p:spPr>
        <p:txBody>
          <a:bodyPr>
            <a:normAutofit fontScale="90000"/>
          </a:bodyPr>
          <a:lstStyle/>
          <a:p>
            <a:pPr algn="ctr" fontAlgn="auto">
              <a:spcAft>
                <a:spcPts val="0"/>
              </a:spcAft>
              <a:defRPr/>
            </a:pPr>
            <a:r>
              <a:rPr lang="en-US" sz="4000"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Why Beneficial ?</a:t>
            </a:r>
            <a:endParaRPr lang="en-IN" sz="4000"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11267" name="Content Placeholder 2"/>
          <p:cNvSpPr>
            <a:spLocks noGrp="1"/>
          </p:cNvSpPr>
          <p:nvPr>
            <p:ph sz="quarter" idx="1"/>
          </p:nvPr>
        </p:nvSpPr>
        <p:spPr>
          <a:xfrm>
            <a:off x="166688" y="1214438"/>
            <a:ext cx="9572625" cy="5357812"/>
          </a:xfrm>
        </p:spPr>
        <p:txBody>
          <a:bodyPr>
            <a:normAutofit lnSpcReduction="10000"/>
          </a:bodyPr>
          <a:lstStyle/>
          <a:p>
            <a:pPr algn="just" fontAlgn="auto">
              <a:spcAft>
                <a:spcPts val="0"/>
              </a:spcAft>
              <a:buFont typeface="Wingdings" pitchFamily="2" charset="2"/>
              <a:buChar char="Ø"/>
              <a:defRPr/>
            </a:pPr>
            <a:r>
              <a:rPr lang="en-US" sz="3600" b="1" dirty="0" smtClean="0"/>
              <a:t>Products of export interest to LDCs</a:t>
            </a:r>
          </a:p>
          <a:p>
            <a:pPr algn="just" fontAlgn="auto">
              <a:spcAft>
                <a:spcPts val="0"/>
              </a:spcAft>
              <a:buFont typeface="Wingdings" pitchFamily="2" charset="2"/>
              <a:buChar char="Ø"/>
              <a:defRPr/>
            </a:pPr>
            <a:r>
              <a:rPr lang="en-US" sz="3600" b="1" dirty="0" smtClean="0"/>
              <a:t>Facilitate value added manufacturing in LDCs</a:t>
            </a:r>
          </a:p>
          <a:p>
            <a:pPr algn="just" fontAlgn="auto">
              <a:spcAft>
                <a:spcPts val="0"/>
              </a:spcAft>
              <a:buFont typeface="Wingdings" pitchFamily="2" charset="2"/>
              <a:buChar char="Ø"/>
              <a:defRPr/>
            </a:pPr>
            <a:r>
              <a:rPr lang="en-US" sz="3600" b="1" dirty="0" smtClean="0"/>
              <a:t>Investment flows from India to LDCs for taking advantage of DFTP</a:t>
            </a:r>
          </a:p>
          <a:p>
            <a:pPr algn="just" fontAlgn="auto">
              <a:spcAft>
                <a:spcPts val="0"/>
              </a:spcAft>
              <a:buFont typeface="Wingdings" pitchFamily="2" charset="2"/>
              <a:buChar char="Ø"/>
              <a:defRPr/>
            </a:pPr>
            <a:r>
              <a:rPr lang="en-US" sz="3600" b="1" dirty="0" smtClean="0"/>
              <a:t>DFTP mandates for providing need based “</a:t>
            </a:r>
            <a:r>
              <a:rPr lang="en-US" sz="3600" b="1" i="1" dirty="0" smtClean="0"/>
              <a:t>Technical Assistance</a:t>
            </a:r>
            <a:r>
              <a:rPr lang="en-US" sz="3600" b="1" dirty="0" smtClean="0"/>
              <a:t>” to Beneficiary Countries</a:t>
            </a:r>
          </a:p>
          <a:p>
            <a:pPr algn="just" fontAlgn="auto">
              <a:spcAft>
                <a:spcPts val="0"/>
              </a:spcAft>
              <a:buFont typeface="Wingdings" pitchFamily="2" charset="2"/>
              <a:buChar char="Ø"/>
              <a:defRPr/>
            </a:pPr>
            <a:r>
              <a:rPr lang="en-US" sz="3600" b="1" dirty="0" smtClean="0"/>
              <a:t>Process of “</a:t>
            </a:r>
            <a:r>
              <a:rPr lang="en-US" sz="3600" b="1" i="1" dirty="0" smtClean="0"/>
              <a:t>Consultations</a:t>
            </a:r>
            <a:r>
              <a:rPr lang="en-US" sz="3600" b="1" dirty="0" smtClean="0"/>
              <a:t>” have been built.</a:t>
            </a:r>
            <a:endParaRPr lang="en-IN" sz="3600" b="1" dirty="0" smtClean="0"/>
          </a:p>
        </p:txBody>
      </p:sp>
      <p:sp>
        <p:nvSpPr>
          <p:cNvPr id="4" name="Slide Number Placeholder 3"/>
          <p:cNvSpPr>
            <a:spLocks noGrp="1"/>
          </p:cNvSpPr>
          <p:nvPr>
            <p:ph type="sldNum" sz="quarter" idx="15"/>
          </p:nvPr>
        </p:nvSpPr>
        <p:spPr/>
        <p:txBody>
          <a:bodyPr/>
          <a:lstStyle/>
          <a:p>
            <a:pPr>
              <a:defRPr/>
            </a:pPr>
            <a:fld id="{A8B71D13-2541-40B5-9DC6-A5BE0D2EFF46}"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285750"/>
            <a:ext cx="8420100" cy="642938"/>
          </a:xfrm>
        </p:spPr>
        <p:txBody>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What LDCs need to submit</a:t>
            </a:r>
            <a:endParaRPr lang="en-IN"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20483" name="Content Placeholder 2"/>
          <p:cNvSpPr>
            <a:spLocks noGrp="1"/>
          </p:cNvSpPr>
          <p:nvPr>
            <p:ph sz="quarter" idx="1"/>
          </p:nvPr>
        </p:nvSpPr>
        <p:spPr>
          <a:xfrm>
            <a:off x="166688" y="1285875"/>
            <a:ext cx="9739312" cy="5357813"/>
          </a:xfrm>
        </p:spPr>
        <p:txBody>
          <a:bodyPr/>
          <a:lstStyle/>
          <a:p>
            <a:pPr>
              <a:buFont typeface="Wingdings" pitchFamily="2" charset="2"/>
              <a:buChar char="Ø"/>
            </a:pPr>
            <a:r>
              <a:rPr lang="en-US" b="1" smtClean="0"/>
              <a:t>Letter of Intent (as per format circulated)</a:t>
            </a:r>
          </a:p>
          <a:p>
            <a:pPr>
              <a:buFont typeface="Wingdings" pitchFamily="2" charset="2"/>
              <a:buChar char="Ø"/>
            </a:pPr>
            <a:r>
              <a:rPr lang="en-US" b="1" smtClean="0"/>
              <a:t>Details of authorities authorized for issuing Certificate of Origin:</a:t>
            </a:r>
          </a:p>
          <a:p>
            <a:pPr lvl="1">
              <a:buFont typeface="Wingdings" pitchFamily="2" charset="2"/>
              <a:buChar char="§"/>
            </a:pPr>
            <a:r>
              <a:rPr lang="en-US" sz="3200" b="1" smtClean="0"/>
              <a:t>Name of the Agency</a:t>
            </a:r>
          </a:p>
          <a:p>
            <a:pPr lvl="1">
              <a:buFont typeface="Wingdings" pitchFamily="2" charset="2"/>
              <a:buChar char="§"/>
            </a:pPr>
            <a:r>
              <a:rPr lang="en-US" sz="3200" b="1" smtClean="0"/>
              <a:t>Names and specimen signatures of authorized officials</a:t>
            </a:r>
          </a:p>
          <a:p>
            <a:pPr lvl="1">
              <a:buFont typeface="Wingdings" pitchFamily="2" charset="2"/>
              <a:buChar char="§"/>
            </a:pPr>
            <a:r>
              <a:rPr lang="en-US" sz="3200" b="1" smtClean="0"/>
              <a:t>Seal of Agency</a:t>
            </a:r>
            <a:endParaRPr lang="en-IN" sz="3200" b="1" smtClean="0"/>
          </a:p>
          <a:p>
            <a:endParaRPr lang="en-IN" sz="2800" smtClean="0"/>
          </a:p>
        </p:txBody>
      </p:sp>
      <p:sp>
        <p:nvSpPr>
          <p:cNvPr id="4" name="Slide Number Placeholder 3"/>
          <p:cNvSpPr>
            <a:spLocks noGrp="1"/>
          </p:cNvSpPr>
          <p:nvPr>
            <p:ph type="sldNum" sz="quarter" idx="15"/>
          </p:nvPr>
        </p:nvSpPr>
        <p:spPr/>
        <p:txBody>
          <a:bodyPr/>
          <a:lstStyle/>
          <a:p>
            <a:pPr>
              <a:defRPr/>
            </a:pPr>
            <a:fld id="{CE7AEA56-029D-4FEE-91D1-D3D5CB09BC1E}"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42875"/>
            <a:ext cx="8420100" cy="642938"/>
          </a:xfrm>
        </p:spPr>
        <p:txBody>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Review Process</a:t>
            </a:r>
            <a:endParaRPr lang="en-IN"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21507" name="Content Placeholder 2"/>
          <p:cNvSpPr>
            <a:spLocks noGrp="1"/>
          </p:cNvSpPr>
          <p:nvPr>
            <p:ph sz="quarter" idx="1"/>
          </p:nvPr>
        </p:nvSpPr>
        <p:spPr>
          <a:xfrm>
            <a:off x="238125" y="1000125"/>
            <a:ext cx="9429750" cy="5643563"/>
          </a:xfrm>
        </p:spPr>
        <p:txBody>
          <a:bodyPr/>
          <a:lstStyle/>
          <a:p>
            <a:pPr>
              <a:buFont typeface="Wingdings" pitchFamily="2" charset="2"/>
              <a:buChar char="Ø"/>
            </a:pPr>
            <a:endParaRPr lang="en-US" smtClean="0"/>
          </a:p>
          <a:p>
            <a:pPr>
              <a:buFont typeface="Wingdings" pitchFamily="2" charset="2"/>
              <a:buChar char="Ø"/>
            </a:pPr>
            <a:r>
              <a:rPr lang="en-US" sz="4000" b="1" smtClean="0"/>
              <a:t>DFTP Scheme to be reviewed based on:</a:t>
            </a:r>
          </a:p>
          <a:p>
            <a:endParaRPr lang="en-US" sz="4000" b="1" smtClean="0"/>
          </a:p>
          <a:p>
            <a:pPr lvl="1">
              <a:buFont typeface="Wingdings" pitchFamily="2" charset="2"/>
              <a:buChar char="§"/>
            </a:pPr>
            <a:r>
              <a:rPr lang="en-US" sz="3600" b="1" smtClean="0"/>
              <a:t>Inputs from Beneficiary LDCs</a:t>
            </a:r>
          </a:p>
          <a:p>
            <a:pPr lvl="1">
              <a:buFont typeface="Wingdings" pitchFamily="2" charset="2"/>
              <a:buChar char="§"/>
            </a:pPr>
            <a:endParaRPr lang="en-US" sz="3600" b="1" smtClean="0"/>
          </a:p>
          <a:p>
            <a:pPr lvl="1">
              <a:buFont typeface="Wingdings" pitchFamily="2" charset="2"/>
              <a:buChar char="§"/>
            </a:pPr>
            <a:r>
              <a:rPr lang="en-US" sz="3600" b="1" smtClean="0"/>
              <a:t>Performance/ Utilisation  of the Scheme</a:t>
            </a:r>
            <a:endParaRPr lang="en-IN" sz="3600" b="1" smtClean="0"/>
          </a:p>
        </p:txBody>
      </p:sp>
      <p:sp>
        <p:nvSpPr>
          <p:cNvPr id="4" name="Slide Number Placeholder 3"/>
          <p:cNvSpPr>
            <a:spLocks noGrp="1"/>
          </p:cNvSpPr>
          <p:nvPr>
            <p:ph type="sldNum" sz="quarter" idx="15"/>
          </p:nvPr>
        </p:nvSpPr>
        <p:spPr/>
        <p:txBody>
          <a:bodyPr/>
          <a:lstStyle/>
          <a:p>
            <a:pPr>
              <a:defRPr/>
            </a:pPr>
            <a:fld id="{D2D7014B-0D46-460A-9BE9-075BE656632A}"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List of beneficiary countries </a:t>
            </a:r>
            <a:endParaRPr lang="en-US" dirty="0"/>
          </a:p>
        </p:txBody>
      </p:sp>
      <p:sp>
        <p:nvSpPr>
          <p:cNvPr id="4" name="Slide Number Placeholder 3"/>
          <p:cNvSpPr>
            <a:spLocks noGrp="1"/>
          </p:cNvSpPr>
          <p:nvPr>
            <p:ph type="sldNum" sz="quarter" idx="12"/>
          </p:nvPr>
        </p:nvSpPr>
        <p:spPr/>
        <p:txBody>
          <a:bodyPr/>
          <a:lstStyle/>
          <a:p>
            <a:pPr>
              <a:defRPr/>
            </a:pPr>
            <a:fld id="{68F2E894-C140-49FB-99BE-DBA31CAB2FCA}" type="slidenum">
              <a:rPr lang="en-US" smtClean="0"/>
              <a:pPr>
                <a:defRPr/>
              </a:pPr>
              <a:t>13</a:t>
            </a:fld>
            <a:endParaRPr lang="en-US"/>
          </a:p>
        </p:txBody>
      </p:sp>
      <p:sp>
        <p:nvSpPr>
          <p:cNvPr id="3" name="Content Placeholder 2"/>
          <p:cNvSpPr>
            <a:spLocks noGrp="1"/>
          </p:cNvSpPr>
          <p:nvPr>
            <p:ph sz="quarter" idx="2"/>
          </p:nvPr>
        </p:nvSpPr>
        <p:spPr>
          <a:xfrm>
            <a:off x="452406" y="1714488"/>
            <a:ext cx="4000528" cy="4500594"/>
          </a:xfrm>
        </p:spPr>
        <p:txBody>
          <a:bodyPr>
            <a:normAutofit fontScale="85000" lnSpcReduction="20000"/>
          </a:bodyPr>
          <a:lstStyle/>
          <a:p>
            <a:r>
              <a:rPr lang="en-US" dirty="0" smtClean="0"/>
              <a:t>Afghanistan</a:t>
            </a:r>
          </a:p>
          <a:p>
            <a:r>
              <a:rPr lang="en-US" dirty="0" smtClean="0"/>
              <a:t>Bangladesh</a:t>
            </a:r>
          </a:p>
          <a:p>
            <a:r>
              <a:rPr lang="en-US" dirty="0" smtClean="0"/>
              <a:t>Benin</a:t>
            </a:r>
          </a:p>
          <a:p>
            <a:r>
              <a:rPr lang="en-US" dirty="0" smtClean="0"/>
              <a:t>Burundi</a:t>
            </a:r>
          </a:p>
          <a:p>
            <a:r>
              <a:rPr lang="en-US" dirty="0" smtClean="0"/>
              <a:t>Burkina Faso</a:t>
            </a:r>
          </a:p>
          <a:p>
            <a:r>
              <a:rPr lang="en-US" dirty="0" smtClean="0"/>
              <a:t>Cambodia</a:t>
            </a:r>
          </a:p>
          <a:p>
            <a:r>
              <a:rPr lang="en-US" dirty="0" smtClean="0"/>
              <a:t>Central African Republic</a:t>
            </a:r>
          </a:p>
          <a:p>
            <a:r>
              <a:rPr lang="en-US" dirty="0" smtClean="0"/>
              <a:t>Comoros</a:t>
            </a:r>
          </a:p>
          <a:p>
            <a:r>
              <a:rPr lang="en-US" dirty="0" smtClean="0"/>
              <a:t>East Timor</a:t>
            </a:r>
          </a:p>
          <a:p>
            <a:r>
              <a:rPr lang="en-US" dirty="0" smtClean="0"/>
              <a:t>Eritrea</a:t>
            </a:r>
          </a:p>
          <a:p>
            <a:r>
              <a:rPr lang="en-US" dirty="0" smtClean="0"/>
              <a:t>Ethiopia</a:t>
            </a:r>
          </a:p>
          <a:p>
            <a:r>
              <a:rPr lang="en-US" dirty="0" smtClean="0"/>
              <a:t>Gambia</a:t>
            </a:r>
          </a:p>
          <a:p>
            <a:r>
              <a:rPr lang="en-US" dirty="0" smtClean="0"/>
              <a:t>Laos PDR</a:t>
            </a:r>
            <a:endParaRPr lang="en-US" dirty="0"/>
          </a:p>
        </p:txBody>
      </p:sp>
      <p:sp>
        <p:nvSpPr>
          <p:cNvPr id="8" name="Content Placeholder 7"/>
          <p:cNvSpPr>
            <a:spLocks noGrp="1"/>
          </p:cNvSpPr>
          <p:nvPr>
            <p:ph sz="quarter" idx="4"/>
          </p:nvPr>
        </p:nvSpPr>
        <p:spPr>
          <a:xfrm>
            <a:off x="4595810" y="1643050"/>
            <a:ext cx="4286280" cy="4714908"/>
          </a:xfrm>
        </p:spPr>
        <p:txBody>
          <a:bodyPr>
            <a:normAutofit fontScale="77500" lnSpcReduction="20000"/>
          </a:bodyPr>
          <a:lstStyle/>
          <a:p>
            <a:r>
              <a:rPr lang="en-US" dirty="0" smtClean="0"/>
              <a:t>Lesotho</a:t>
            </a:r>
          </a:p>
          <a:p>
            <a:r>
              <a:rPr lang="en-US" dirty="0" smtClean="0"/>
              <a:t>Liberia</a:t>
            </a:r>
          </a:p>
          <a:p>
            <a:r>
              <a:rPr lang="en-US" dirty="0" smtClean="0"/>
              <a:t>Madagascar</a:t>
            </a:r>
          </a:p>
          <a:p>
            <a:r>
              <a:rPr lang="en-US" dirty="0" smtClean="0"/>
              <a:t>Malawi</a:t>
            </a:r>
          </a:p>
          <a:p>
            <a:r>
              <a:rPr lang="en-US" dirty="0" smtClean="0"/>
              <a:t>Mali</a:t>
            </a:r>
          </a:p>
          <a:p>
            <a:r>
              <a:rPr lang="en-US" dirty="0" smtClean="0"/>
              <a:t>Mozambique</a:t>
            </a:r>
          </a:p>
          <a:p>
            <a:r>
              <a:rPr lang="en-US" dirty="0" smtClean="0"/>
              <a:t>Myanmar</a:t>
            </a:r>
          </a:p>
          <a:p>
            <a:r>
              <a:rPr lang="en-US" dirty="0" smtClean="0"/>
              <a:t>Rwanda</a:t>
            </a:r>
          </a:p>
          <a:p>
            <a:r>
              <a:rPr lang="en-US" dirty="0" smtClean="0"/>
              <a:t>Samoa</a:t>
            </a:r>
          </a:p>
          <a:p>
            <a:r>
              <a:rPr lang="en-US" dirty="0" smtClean="0"/>
              <a:t>Senegal</a:t>
            </a:r>
          </a:p>
          <a:p>
            <a:r>
              <a:rPr lang="en-US" dirty="0" smtClean="0"/>
              <a:t>Somalia</a:t>
            </a:r>
          </a:p>
          <a:p>
            <a:r>
              <a:rPr lang="en-US" dirty="0" smtClean="0"/>
              <a:t>Sudan</a:t>
            </a:r>
          </a:p>
          <a:p>
            <a:r>
              <a:rPr lang="en-US" dirty="0" smtClean="0"/>
              <a:t>Tanzania</a:t>
            </a:r>
          </a:p>
          <a:p>
            <a:r>
              <a:rPr lang="en-US" dirty="0" smtClean="0"/>
              <a:t>Uganda</a:t>
            </a:r>
          </a:p>
          <a:p>
            <a:r>
              <a:rPr lang="en-US" dirty="0" smtClean="0"/>
              <a:t>Zambia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274638"/>
            <a:ext cx="8915400" cy="490066"/>
          </a:xfrm>
        </p:spPr>
        <p:txBody>
          <a:bodyPr>
            <a:normAutofit fontScale="90000"/>
          </a:bodyPr>
          <a:lstStyle/>
          <a:p>
            <a:r>
              <a:rPr lang="en-IN" sz="3200" dirty="0"/>
              <a:t>Capacity to Export </a:t>
            </a:r>
            <a:r>
              <a:rPr lang="en-IN" sz="3200" dirty="0" smtClean="0"/>
              <a:t> (Value in $Mn.)</a:t>
            </a:r>
            <a:endParaRPr lang="en-IN" sz="3200" dirty="0"/>
          </a:p>
        </p:txBody>
      </p:sp>
      <p:graphicFrame>
        <p:nvGraphicFramePr>
          <p:cNvPr id="7" name="Content Placeholder 6"/>
          <p:cNvGraphicFramePr>
            <a:graphicFrameLocks noGrp="1"/>
          </p:cNvGraphicFramePr>
          <p:nvPr>
            <p:ph idx="1"/>
          </p:nvPr>
        </p:nvGraphicFramePr>
        <p:xfrm>
          <a:off x="350489" y="836712"/>
          <a:ext cx="9283031"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 y="0"/>
            <a:ext cx="9906000" cy="6858000"/>
          </a:xfrm>
          <a:prstGeom prst="rect">
            <a:avLst/>
          </a:prstGeom>
        </p:spPr>
      </p:pic>
      <p:sp>
        <p:nvSpPr>
          <p:cNvPr id="2" name="TextBox 1"/>
          <p:cNvSpPr txBox="1"/>
          <p:nvPr/>
        </p:nvSpPr>
        <p:spPr>
          <a:xfrm>
            <a:off x="4870450" y="2895601"/>
            <a:ext cx="4705350" cy="1015663"/>
          </a:xfrm>
          <a:prstGeom prst="rect">
            <a:avLst/>
          </a:prstGeom>
          <a:noFill/>
        </p:spPr>
        <p:txBody>
          <a:bodyPr wrap="square" rtlCol="0">
            <a:spAutoFit/>
          </a:bodyPr>
          <a:lstStyle/>
          <a:p>
            <a:r>
              <a:rPr lang="en-IN" sz="2000" dirty="0" smtClean="0"/>
              <a:t>&lt; 10 %  not disadvantaged</a:t>
            </a:r>
          </a:p>
          <a:p>
            <a:r>
              <a:rPr lang="en-IN" sz="2000" dirty="0" smtClean="0"/>
              <a:t>&gt; 11 to &lt; 40 moderately disadvantaged.</a:t>
            </a:r>
          </a:p>
          <a:p>
            <a:r>
              <a:rPr lang="en-IN" sz="2000" dirty="0" smtClean="0"/>
              <a:t>&gt; 41 highly disadvantaged.  </a:t>
            </a:r>
            <a:endParaRPr lang="en-IN" sz="2000" dirty="0"/>
          </a:p>
        </p:txBody>
      </p:sp>
    </p:spTree>
    <p:extLst>
      <p:ext uri="{BB962C8B-B14F-4D97-AF65-F5344CB8AC3E}">
        <p14:creationId xmlns:p14="http://schemas.microsoft.com/office/powerpoint/2010/main" val="3121125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906000" cy="786384"/>
          </a:xfrm>
          <a:solidFill>
            <a:schemeClr val="bg1"/>
          </a:solidFill>
        </p:spPr>
        <p:txBody>
          <a:bodyPr>
            <a:noAutofit/>
          </a:bodyPr>
          <a:lstStyle/>
          <a:p>
            <a:r>
              <a:rPr lang="en-GB" sz="2800" b="1" dirty="0" smtClean="0">
                <a:latin typeface="+mn-lt"/>
              </a:rPr>
              <a:t>LDC </a:t>
            </a:r>
            <a:r>
              <a:rPr lang="en-GB" sz="2800" b="1" dirty="0">
                <a:latin typeface="+mn-lt"/>
              </a:rPr>
              <a:t>Share in India's Imports of Preference Products</a:t>
            </a:r>
            <a:endParaRPr lang="en-IN" sz="28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058992"/>
              </p:ext>
            </p:extLst>
          </p:nvPr>
        </p:nvGraphicFramePr>
        <p:xfrm>
          <a:off x="166654" y="1214422"/>
          <a:ext cx="3962402" cy="5451715"/>
        </p:xfrm>
        <a:graphic>
          <a:graphicData uri="http://schemas.openxmlformats.org/drawingml/2006/table">
            <a:tbl>
              <a:tblPr firstRow="1" firstCol="1" bandRow="1"/>
              <a:tblGrid>
                <a:gridCol w="2559052"/>
                <a:gridCol w="1403350"/>
              </a:tblGrid>
              <a:tr h="1905001">
                <a:tc>
                  <a:txBody>
                    <a:bodyPr/>
                    <a:lstStyle/>
                    <a:p>
                      <a:pPr algn="ctr">
                        <a:lnSpc>
                          <a:spcPct val="115000"/>
                        </a:lnSpc>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Year</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Share of Preference Products as % of Total Global Imports</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80807">
                <a:tc>
                  <a:txBody>
                    <a:bodyPr/>
                    <a:lstStyle/>
                    <a:p>
                      <a:pP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2005-06</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91.9</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2006-07</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93.1</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2007-08</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93.0</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Pre-DFTP (2005/06 to 2007/08)</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92.7</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2009-10</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94.8</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2010-11</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94.8</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2011-12</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94.0</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807">
                <a:tc>
                  <a:txBody>
                    <a:bodyPr/>
                    <a:lstStyle/>
                    <a:p>
                      <a:pPr>
                        <a:lnSpc>
                          <a:spcPct val="115000"/>
                        </a:lnSpc>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Post-DFTP (2009/10 to 2011/12)</a:t>
                      </a:r>
                      <a:endParaRPr lang="en-IN"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94.5</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2"/>
          <p:cNvPicPr>
            <a:picLocks noChangeAspect="1"/>
          </p:cNvPicPr>
          <p:nvPr/>
        </p:nvPicPr>
        <p:blipFill>
          <a:blip r:embed="rId2" cstate="print"/>
          <a:stretch>
            <a:fillRect/>
          </a:stretch>
        </p:blipFill>
        <p:spPr>
          <a:xfrm>
            <a:off x="4252558" y="1214422"/>
            <a:ext cx="5653442" cy="5410199"/>
          </a:xfrm>
          <a:prstGeom prst="rect">
            <a:avLst/>
          </a:prstGeom>
        </p:spPr>
      </p:pic>
    </p:spTree>
    <p:extLst>
      <p:ext uri="{BB962C8B-B14F-4D97-AF65-F5344CB8AC3E}">
        <p14:creationId xmlns:p14="http://schemas.microsoft.com/office/powerpoint/2010/main" val="2882929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DFTP RELEVANT</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85 % of global exports of the 29 LDCs in  preference products</a:t>
            </a:r>
          </a:p>
          <a:p>
            <a:pPr>
              <a:buFont typeface="Wingdings" pitchFamily="2" charset="2"/>
              <a:buChar char="Ø"/>
            </a:pPr>
            <a:r>
              <a:rPr lang="en-US" dirty="0" smtClean="0"/>
              <a:t>On average, 16 of top 20 global exports covered by preferences </a:t>
            </a:r>
          </a:p>
          <a:p>
            <a:pPr lvl="1">
              <a:buFont typeface="Wingdings" pitchFamily="2" charset="2"/>
              <a:buChar char="v"/>
            </a:pPr>
            <a:r>
              <a:rPr lang="en-US" dirty="0" smtClean="0"/>
              <a:t>LDCs have the supply capacity to benefit</a:t>
            </a:r>
          </a:p>
          <a:p>
            <a:pPr>
              <a:buFont typeface="Wingdings" pitchFamily="2" charset="2"/>
              <a:buChar char="Ø"/>
            </a:pPr>
            <a:r>
              <a:rPr lang="en-US" dirty="0" smtClean="0"/>
              <a:t>Imports of preference products comprise 94 % of India’s total imports</a:t>
            </a:r>
          </a:p>
          <a:p>
            <a:pPr lvl="1">
              <a:buFont typeface="Wingdings" pitchFamily="2" charset="2"/>
              <a:buChar char="v"/>
            </a:pPr>
            <a:r>
              <a:rPr lang="en-US" dirty="0" smtClean="0"/>
              <a:t>Import demand for preference products exists in India</a:t>
            </a:r>
          </a:p>
          <a:p>
            <a:pPr>
              <a:buNone/>
            </a:pPr>
            <a:endParaRPr lang="en-US" dirty="0"/>
          </a:p>
        </p:txBody>
      </p:sp>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089900" cy="3582990"/>
          </a:xfrm>
        </p:spPr>
        <p:txBody>
          <a:bodyPr>
            <a:normAutofit/>
          </a:bodyPr>
          <a:lstStyle/>
          <a:p>
            <a:r>
              <a:rPr lang="en-US" sz="6000" dirty="0" smtClean="0"/>
              <a:t>Analysis of trends in trade</a:t>
            </a:r>
            <a:endParaRPr lang="en-US" sz="6000" dirty="0"/>
          </a:p>
        </p:txBody>
      </p:sp>
      <p:sp>
        <p:nvSpPr>
          <p:cNvPr id="3" name="Content Placeholder 2"/>
          <p:cNvSpPr>
            <a:spLocks noGrp="1"/>
          </p:cNvSpPr>
          <p:nvPr>
            <p:ph sz="quarter" idx="1"/>
          </p:nvPr>
        </p:nvSpPr>
        <p:spPr>
          <a:xfrm>
            <a:off x="495300" y="6428232"/>
            <a:ext cx="8089900" cy="45719"/>
          </a:xfrm>
        </p:spPr>
        <p:txBody>
          <a:bodyPr>
            <a:normAutofit fontScale="25000" lnSpcReduction="20000"/>
          </a:bodyPr>
          <a:lstStyle/>
          <a:p>
            <a:endParaRPr lang="en-US" dirty="0"/>
          </a:p>
        </p:txBody>
      </p:sp>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406" y="428604"/>
            <a:ext cx="8915400" cy="980728"/>
          </a:xfrm>
        </p:spPr>
        <p:txBody>
          <a:bodyPr>
            <a:noAutofit/>
          </a:bodyPr>
          <a:lstStyle/>
          <a:p>
            <a:r>
              <a:rPr lang="en-IN" sz="2000" dirty="0" smtClean="0"/>
              <a:t/>
            </a:r>
            <a:br>
              <a:rPr lang="en-IN" sz="2000" dirty="0" smtClean="0"/>
            </a:br>
            <a:r>
              <a:rPr lang="en-IN" sz="2000" b="1" dirty="0" smtClean="0"/>
              <a:t>difference in </a:t>
            </a:r>
            <a:r>
              <a:rPr lang="en-IN" sz="2000" b="1" dirty="0" smtClean="0">
                <a:latin typeface="Times New Roman" pitchFamily="18" charset="0"/>
                <a:cs typeface="Times New Roman" pitchFamily="18" charset="0"/>
              </a:rPr>
              <a:t>export </a:t>
            </a:r>
            <a:r>
              <a:rPr lang="en-IN" sz="2000" b="1" dirty="0">
                <a:latin typeface="Times New Roman" pitchFamily="18" charset="0"/>
                <a:cs typeface="Times New Roman" pitchFamily="18" charset="0"/>
              </a:rPr>
              <a:t>growth of Preference </a:t>
            </a:r>
            <a:r>
              <a:rPr lang="en-IN" sz="2000" b="1" dirty="0" smtClean="0">
                <a:latin typeface="Times New Roman" pitchFamily="18" charset="0"/>
                <a:cs typeface="Times New Roman" pitchFamily="18" charset="0"/>
              </a:rPr>
              <a:t>Products and non Preference products </a:t>
            </a:r>
            <a:r>
              <a:rPr lang="en-IN" sz="2000" dirty="0" smtClean="0"/>
              <a:t/>
            </a:r>
            <a:br>
              <a:rPr lang="en-IN" sz="2000" dirty="0" smtClean="0"/>
            </a:br>
            <a:endParaRPr lang="en-IN" sz="2000" dirty="0"/>
          </a:p>
        </p:txBody>
      </p:sp>
      <p:graphicFrame>
        <p:nvGraphicFramePr>
          <p:cNvPr id="7" name="Content Placeholder 6"/>
          <p:cNvGraphicFramePr>
            <a:graphicFrameLocks noGrp="1"/>
          </p:cNvGraphicFramePr>
          <p:nvPr>
            <p:ph idx="1"/>
          </p:nvPr>
        </p:nvGraphicFramePr>
        <p:xfrm>
          <a:off x="452406" y="1241376"/>
          <a:ext cx="8915400"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625" y="285750"/>
            <a:ext cx="8420100" cy="642938"/>
          </a:xfrm>
        </p:spPr>
        <p:txBody>
          <a:bodyPr>
            <a:noAutofit/>
          </a:bodyPr>
          <a:lstStyle/>
          <a:p>
            <a:pPr algn="ctr" fontAlgn="auto">
              <a:spcAft>
                <a:spcPts val="0"/>
              </a:spcAft>
              <a:defRPr/>
            </a:pPr>
            <a:r>
              <a:rPr lang="en-US" sz="4000"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Mandate</a:t>
            </a:r>
            <a:endParaRPr lang="en-IN" sz="4000"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4099" name="Content Placeholder 2"/>
          <p:cNvSpPr>
            <a:spLocks noGrp="1"/>
          </p:cNvSpPr>
          <p:nvPr>
            <p:ph sz="quarter" idx="1"/>
          </p:nvPr>
        </p:nvSpPr>
        <p:spPr>
          <a:xfrm>
            <a:off x="166688" y="1285875"/>
            <a:ext cx="9572658" cy="5214959"/>
          </a:xfrm>
        </p:spPr>
        <p:txBody>
          <a:bodyPr>
            <a:normAutofit lnSpcReduction="10000"/>
          </a:bodyPr>
          <a:lstStyle/>
          <a:p>
            <a:pPr algn="just" fontAlgn="auto">
              <a:spcAft>
                <a:spcPts val="0"/>
              </a:spcAft>
              <a:buFont typeface="Wingdings" pitchFamily="2" charset="2"/>
              <a:buChar char="Ø"/>
              <a:defRPr/>
            </a:pPr>
            <a:r>
              <a:rPr lang="en-US" b="1" dirty="0" smtClean="0"/>
              <a:t>Duty Free Quota Free (DFQF) market access under WTO’s Hong Kong Ministerial Declaration, 2005:</a:t>
            </a:r>
          </a:p>
          <a:p>
            <a:pPr algn="just" fontAlgn="auto">
              <a:spcAft>
                <a:spcPts val="0"/>
              </a:spcAft>
              <a:buFont typeface="Wingdings" pitchFamily="2" charset="2"/>
              <a:buChar char="Ø"/>
              <a:defRPr/>
            </a:pPr>
            <a:endParaRPr lang="en-US" b="1" dirty="0" smtClean="0"/>
          </a:p>
          <a:p>
            <a:pPr lvl="1" algn="just" fontAlgn="auto">
              <a:spcAft>
                <a:spcPts val="0"/>
              </a:spcAft>
              <a:buFont typeface="Wingdings" pitchFamily="2" charset="2"/>
              <a:buChar char="v"/>
              <a:defRPr/>
            </a:pPr>
            <a:r>
              <a:rPr lang="en-US" sz="3200" b="1" i="1" dirty="0" smtClean="0"/>
              <a:t>Developed countries and </a:t>
            </a:r>
            <a:r>
              <a:rPr lang="en-US" sz="3200" b="1" i="1" u="sng" dirty="0" smtClean="0"/>
              <a:t>developing countries declaring themselves in a position to do so</a:t>
            </a:r>
            <a:r>
              <a:rPr lang="en-US" sz="3200" b="1" i="1" dirty="0" smtClean="0"/>
              <a:t>, to provide market access for at least 97% of products originating from LDCs. </a:t>
            </a:r>
          </a:p>
          <a:p>
            <a:pPr lvl="1" algn="just" fontAlgn="auto">
              <a:spcAft>
                <a:spcPts val="0"/>
              </a:spcAft>
              <a:buFont typeface="Wingdings" pitchFamily="2" charset="2"/>
              <a:buChar char="v"/>
              <a:defRPr/>
            </a:pPr>
            <a:r>
              <a:rPr lang="en-US" sz="3200" b="1" i="1" dirty="0" smtClean="0"/>
              <a:t>Developing  countries permitted to phase in their commitments and enjoy </a:t>
            </a:r>
            <a:r>
              <a:rPr lang="en-US" sz="3200" b="1" i="1" u="sng" dirty="0" smtClean="0"/>
              <a:t>appropriate flexibility in coverage</a:t>
            </a:r>
            <a:r>
              <a:rPr lang="en-US" sz="3200" b="1" i="1" dirty="0" smtClean="0"/>
              <a:t>.</a:t>
            </a:r>
          </a:p>
          <a:p>
            <a:pPr fontAlgn="auto">
              <a:spcAft>
                <a:spcPts val="0"/>
              </a:spcAft>
              <a:buNone/>
              <a:defRPr/>
            </a:pPr>
            <a:endParaRPr lang="en-IN" dirty="0" smtClean="0"/>
          </a:p>
        </p:txBody>
      </p:sp>
      <p:sp>
        <p:nvSpPr>
          <p:cNvPr id="4" name="Slide Number Placeholder 3"/>
          <p:cNvSpPr>
            <a:spLocks noGrp="1"/>
          </p:cNvSpPr>
          <p:nvPr>
            <p:ph type="sldNum" sz="quarter" idx="15"/>
          </p:nvPr>
        </p:nvSpPr>
        <p:spPr/>
        <p:txBody>
          <a:bodyPr/>
          <a:lstStyle/>
          <a:p>
            <a:pPr>
              <a:defRPr/>
            </a:pPr>
            <a:fld id="{B8FFE575-3536-415A-A501-BDA39A33D9B3}"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dirty="0" smtClean="0"/>
              <a:t>Aggregate level: </a:t>
            </a:r>
          </a:p>
          <a:p>
            <a:pPr>
              <a:buFont typeface="Wingdings" pitchFamily="2" charset="2"/>
              <a:buChar char="Ø"/>
            </a:pPr>
            <a:r>
              <a:rPr lang="en-GB" dirty="0" smtClean="0"/>
              <a:t>average export growth of the 26 Beneficiary Countries - 58 %</a:t>
            </a:r>
          </a:p>
          <a:p>
            <a:pPr>
              <a:buFont typeface="Wingdings" pitchFamily="2" charset="2"/>
              <a:buChar char="Ø"/>
            </a:pPr>
            <a:r>
              <a:rPr lang="en-GB" dirty="0" smtClean="0"/>
              <a:t>Preference Products overall growth of 62.2 %</a:t>
            </a:r>
          </a:p>
          <a:p>
            <a:r>
              <a:rPr lang="en-US" dirty="0" smtClean="0"/>
              <a:t>In 16 countries Preference Products had higher export growth than non- Preference Products</a:t>
            </a:r>
            <a:endParaRPr lang="en-US" dirty="0"/>
          </a:p>
        </p:txBody>
      </p:sp>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60648"/>
            <a:ext cx="8915400" cy="1008112"/>
          </a:xfrm>
        </p:spPr>
        <p:txBody>
          <a:bodyPr>
            <a:noAutofit/>
          </a:bodyPr>
          <a:lstStyle/>
          <a:p>
            <a:r>
              <a:rPr lang="en-GB" sz="2400" b="1" dirty="0" smtClean="0"/>
              <a:t>Distribution of Beneficiary Countries exports to India of Zero-duty Products:  Bilateral export growth  &gt;100 %</a:t>
            </a:r>
            <a:endParaRPr lang="en-IN" sz="2400" dirty="0"/>
          </a:p>
        </p:txBody>
      </p:sp>
      <p:graphicFrame>
        <p:nvGraphicFramePr>
          <p:cNvPr id="4" name="Content Placeholder 3"/>
          <p:cNvGraphicFramePr>
            <a:graphicFrameLocks noGrp="1"/>
          </p:cNvGraphicFramePr>
          <p:nvPr>
            <p:ph idx="1"/>
          </p:nvPr>
        </p:nvGraphicFramePr>
        <p:xfrm>
          <a:off x="495300" y="1196752"/>
          <a:ext cx="9138220"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089900" cy="511156"/>
          </a:xfrm>
        </p:spPr>
        <p:txBody>
          <a:bodyPr>
            <a:normAutofit fontScale="90000"/>
          </a:bodyPr>
          <a:lstStyle/>
          <a:p>
            <a:r>
              <a:rPr lang="en-US" dirty="0" smtClean="0"/>
              <a:t>Impact of deepening of concessions </a:t>
            </a:r>
            <a:endParaRPr lang="en-US" dirty="0"/>
          </a:p>
        </p:txBody>
      </p:sp>
      <p:graphicFrame>
        <p:nvGraphicFramePr>
          <p:cNvPr id="5" name="Content Placeholder 4"/>
          <p:cNvGraphicFramePr>
            <a:graphicFrameLocks noGrp="1"/>
          </p:cNvGraphicFramePr>
          <p:nvPr>
            <p:ph sz="quarter" idx="1"/>
          </p:nvPr>
        </p:nvGraphicFramePr>
        <p:xfrm>
          <a:off x="452406" y="867854"/>
          <a:ext cx="8215371" cy="5736836"/>
        </p:xfrm>
        <a:graphic>
          <a:graphicData uri="http://schemas.openxmlformats.org/drawingml/2006/table">
            <a:tbl>
              <a:tblPr/>
              <a:tblGrid>
                <a:gridCol w="1498504"/>
                <a:gridCol w="1509408"/>
                <a:gridCol w="1811296"/>
                <a:gridCol w="1811296"/>
                <a:gridCol w="1584867"/>
              </a:tblGrid>
              <a:tr h="342276">
                <a:tc rowSpan="2">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Country</a:t>
                      </a:r>
                      <a:endParaRPr lang="en-US" sz="2000" dirty="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b="1" dirty="0">
                          <a:solidFill>
                            <a:srgbClr val="000000"/>
                          </a:solidFill>
                          <a:latin typeface="Times New Roman"/>
                          <a:ea typeface="Times New Roman"/>
                          <a:cs typeface="Times New Roman"/>
                        </a:rPr>
                        <a:t>2008-09</a:t>
                      </a:r>
                      <a:endParaRPr lang="en-US" sz="1800" dirty="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b="1" dirty="0">
                          <a:solidFill>
                            <a:srgbClr val="000000"/>
                          </a:solidFill>
                          <a:latin typeface="Times New Roman"/>
                          <a:ea typeface="Times New Roman"/>
                          <a:cs typeface="Times New Roman"/>
                        </a:rPr>
                        <a:t>2011-12</a:t>
                      </a:r>
                      <a:endParaRPr lang="en-US" sz="1800" dirty="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89363">
                <a:tc vMerge="1">
                  <a:txBody>
                    <a:bodyPr/>
                    <a:lstStyle/>
                    <a:p>
                      <a:endParaRPr lang="en-US"/>
                    </a:p>
                  </a:txBody>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No. of Preference Products with Export Growth &gt;75%</a:t>
                      </a:r>
                      <a:endParaRPr lang="en-US" sz="2000" dirty="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Times New Roman"/>
                          <a:cs typeface="Times New Roman"/>
                        </a:rPr>
                        <a:t>Share in Total Exports by Value</a:t>
                      </a:r>
                      <a:endParaRPr lang="en-US" sz="2000" dirty="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No. of Preference Products with Export Growth &gt;75%</a:t>
                      </a:r>
                      <a:endParaRPr lang="en-US" sz="200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Times New Roman"/>
                          <a:cs typeface="Times New Roman"/>
                        </a:rPr>
                        <a:t>Share in Total Exports by Value</a:t>
                      </a:r>
                      <a:endParaRPr lang="en-US" sz="2000">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40">
                <a:tc>
                  <a:txBody>
                    <a:bodyPr/>
                    <a:lstStyle/>
                    <a:p>
                      <a:pPr marL="0" marR="0">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Cambodia</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50</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chemeClr val="accent1">
                              <a:lumMod val="75000"/>
                            </a:schemeClr>
                          </a:solidFill>
                          <a:latin typeface="Times New Roman"/>
                          <a:ea typeface="Times New Roman"/>
                          <a:cs typeface="Times New Roman"/>
                        </a:rPr>
                        <a:t>97.6</a:t>
                      </a:r>
                      <a:endParaRPr lang="en-US" sz="200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104</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chemeClr val="accent1">
                              <a:lumMod val="75000"/>
                            </a:schemeClr>
                          </a:solidFill>
                          <a:latin typeface="Times New Roman"/>
                          <a:ea typeface="Times New Roman"/>
                          <a:cs typeface="Times New Roman"/>
                        </a:rPr>
                        <a:t>94.2</a:t>
                      </a:r>
                      <a:endParaRPr lang="en-US" sz="200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40">
                <a:tc>
                  <a:txBody>
                    <a:bodyPr/>
                    <a:lstStyle/>
                    <a:p>
                      <a:pPr marL="0" marR="0">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Tanzania</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61</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75.5</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213</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76.2</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276">
                <a:tc>
                  <a:txBody>
                    <a:bodyPr/>
                    <a:lstStyle/>
                    <a:p>
                      <a:pPr marL="0" marR="0">
                        <a:lnSpc>
                          <a:spcPct val="115000"/>
                        </a:lnSpc>
                        <a:spcBef>
                          <a:spcPts val="0"/>
                        </a:spcBef>
                        <a:spcAft>
                          <a:spcPts val="0"/>
                        </a:spcAft>
                      </a:pPr>
                      <a:r>
                        <a:rPr lang="en-US" sz="2000">
                          <a:solidFill>
                            <a:schemeClr val="accent1">
                              <a:lumMod val="75000"/>
                            </a:schemeClr>
                          </a:solidFill>
                          <a:latin typeface="Times New Roman"/>
                          <a:ea typeface="Times New Roman"/>
                          <a:cs typeface="Times New Roman"/>
                        </a:rPr>
                        <a:t>Malawi</a:t>
                      </a:r>
                      <a:endParaRPr lang="en-US" sz="200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chemeClr val="accent1">
                              <a:lumMod val="75000"/>
                            </a:schemeClr>
                          </a:solidFill>
                          <a:latin typeface="Times New Roman"/>
                          <a:ea typeface="Times New Roman"/>
                          <a:cs typeface="Times New Roman"/>
                        </a:rPr>
                        <a:t>14</a:t>
                      </a:r>
                      <a:endParaRPr lang="en-US" sz="200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93.0</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18</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chemeClr val="accent1">
                              <a:lumMod val="75000"/>
                            </a:schemeClr>
                          </a:solidFill>
                          <a:latin typeface="Times New Roman"/>
                          <a:ea typeface="Times New Roman"/>
                          <a:cs typeface="Times New Roman"/>
                        </a:rPr>
                        <a:t>90.3</a:t>
                      </a:r>
                      <a:endParaRPr lang="en-US" sz="2000" dirty="0">
                        <a:solidFill>
                          <a:schemeClr val="accent1">
                            <a:lumMod val="75000"/>
                          </a:schemeClr>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40">
                <a:tc>
                  <a:txBody>
                    <a:bodyPr/>
                    <a:lstStyle/>
                    <a:p>
                      <a:pPr marL="0" marR="0">
                        <a:lnSpc>
                          <a:spcPct val="115000"/>
                        </a:lnSpc>
                        <a:spcBef>
                          <a:spcPts val="0"/>
                        </a:spcBef>
                        <a:spcAft>
                          <a:spcPts val="0"/>
                        </a:spcAft>
                      </a:pPr>
                      <a:r>
                        <a:rPr lang="en-US" sz="2000" dirty="0">
                          <a:solidFill>
                            <a:srgbClr val="00B050"/>
                          </a:solidFill>
                          <a:latin typeface="Times New Roman"/>
                          <a:ea typeface="Times New Roman"/>
                          <a:cs typeface="Times New Roman"/>
                        </a:rPr>
                        <a:t>Mozambique</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16</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64.0</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B050"/>
                          </a:solidFill>
                          <a:latin typeface="Times New Roman"/>
                          <a:ea typeface="Times New Roman"/>
                          <a:cs typeface="Times New Roman"/>
                        </a:rPr>
                        <a:t>106</a:t>
                      </a:r>
                      <a:endParaRPr lang="en-US" sz="200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93.3</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40">
                <a:tc>
                  <a:txBody>
                    <a:bodyPr/>
                    <a:lstStyle/>
                    <a:p>
                      <a:pPr marL="0" marR="0">
                        <a:lnSpc>
                          <a:spcPct val="115000"/>
                        </a:lnSpc>
                        <a:spcBef>
                          <a:spcPts val="0"/>
                        </a:spcBef>
                        <a:spcAft>
                          <a:spcPts val="0"/>
                        </a:spcAft>
                      </a:pPr>
                      <a:r>
                        <a:rPr lang="en-US" sz="2000">
                          <a:solidFill>
                            <a:srgbClr val="00B050"/>
                          </a:solidFill>
                          <a:latin typeface="Times New Roman"/>
                          <a:ea typeface="Times New Roman"/>
                          <a:cs typeface="Times New Roman"/>
                        </a:rPr>
                        <a:t>Myanmar</a:t>
                      </a:r>
                      <a:endParaRPr lang="en-US" sz="200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B050"/>
                          </a:solidFill>
                          <a:latin typeface="Times New Roman"/>
                          <a:ea typeface="Times New Roman"/>
                          <a:cs typeface="Times New Roman"/>
                        </a:rPr>
                        <a:t>64</a:t>
                      </a:r>
                      <a:endParaRPr lang="en-US" sz="200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1.0</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621</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27.1</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276">
                <a:tc>
                  <a:txBody>
                    <a:bodyPr/>
                    <a:lstStyle/>
                    <a:p>
                      <a:pPr marL="0" marR="0">
                        <a:lnSpc>
                          <a:spcPct val="115000"/>
                        </a:lnSpc>
                        <a:spcBef>
                          <a:spcPts val="0"/>
                        </a:spcBef>
                        <a:spcAft>
                          <a:spcPts val="0"/>
                        </a:spcAft>
                      </a:pPr>
                      <a:r>
                        <a:rPr lang="en-US" sz="2000" dirty="0">
                          <a:solidFill>
                            <a:srgbClr val="00B050"/>
                          </a:solidFill>
                          <a:latin typeface="Times New Roman"/>
                          <a:ea typeface="Times New Roman"/>
                          <a:cs typeface="Times New Roman"/>
                        </a:rPr>
                        <a:t>Uganda</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B050"/>
                          </a:solidFill>
                          <a:latin typeface="Times New Roman"/>
                          <a:ea typeface="Times New Roman"/>
                          <a:cs typeface="Times New Roman"/>
                        </a:rPr>
                        <a:t>27</a:t>
                      </a:r>
                      <a:endParaRPr lang="en-US" sz="200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B050"/>
                          </a:solidFill>
                          <a:latin typeface="Times New Roman"/>
                          <a:ea typeface="Times New Roman"/>
                          <a:cs typeface="Times New Roman"/>
                        </a:rPr>
                        <a:t>13.8</a:t>
                      </a:r>
                      <a:endParaRPr lang="en-US" sz="200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61</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47.3</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276">
                <a:tc>
                  <a:txBody>
                    <a:bodyPr/>
                    <a:lstStyle/>
                    <a:p>
                      <a:pPr marL="0" marR="0">
                        <a:lnSpc>
                          <a:spcPct val="115000"/>
                        </a:lnSpc>
                        <a:spcBef>
                          <a:spcPts val="0"/>
                        </a:spcBef>
                        <a:spcAft>
                          <a:spcPts val="0"/>
                        </a:spcAft>
                      </a:pPr>
                      <a:r>
                        <a:rPr lang="en-US" sz="2000" dirty="0">
                          <a:solidFill>
                            <a:srgbClr val="00B050"/>
                          </a:solidFill>
                          <a:latin typeface="Times New Roman"/>
                          <a:ea typeface="Times New Roman"/>
                          <a:cs typeface="Times New Roman"/>
                        </a:rPr>
                        <a:t>Ethiopia</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33</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46.7</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150</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92.9</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276">
                <a:tc>
                  <a:txBody>
                    <a:bodyPr/>
                    <a:lstStyle/>
                    <a:p>
                      <a:pPr marL="0" marR="0">
                        <a:lnSpc>
                          <a:spcPct val="115000"/>
                        </a:lnSpc>
                        <a:spcBef>
                          <a:spcPts val="0"/>
                        </a:spcBef>
                        <a:spcAft>
                          <a:spcPts val="0"/>
                        </a:spcAft>
                      </a:pPr>
                      <a:r>
                        <a:rPr lang="en-US" sz="2000" dirty="0">
                          <a:solidFill>
                            <a:srgbClr val="00B050"/>
                          </a:solidFill>
                          <a:latin typeface="Times New Roman"/>
                          <a:ea typeface="Times New Roman"/>
                          <a:cs typeface="Times New Roman"/>
                        </a:rPr>
                        <a:t>Madagascar</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32</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14.0</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144</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B050"/>
                          </a:solidFill>
                          <a:latin typeface="Times New Roman"/>
                          <a:ea typeface="Times New Roman"/>
                          <a:cs typeface="Times New Roman"/>
                        </a:rPr>
                        <a:t>65.3</a:t>
                      </a:r>
                      <a:endParaRPr lang="en-US" sz="2000" dirty="0">
                        <a:solidFill>
                          <a:srgbClr val="00B050"/>
                        </a:solidFill>
                        <a:latin typeface="Calibri"/>
                        <a:ea typeface="Times New Roman"/>
                        <a:cs typeface="Times New Roman"/>
                      </a:endParaRPr>
                    </a:p>
                  </a:txBody>
                  <a:tcPr marL="3755" marR="3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44" y="0"/>
            <a:ext cx="8089900" cy="1143000"/>
          </a:xfrm>
        </p:spPr>
        <p:txBody>
          <a:bodyPr>
            <a:normAutofit/>
          </a:bodyPr>
          <a:lstStyle/>
          <a:p>
            <a:r>
              <a:rPr lang="en-GB" dirty="0" smtClean="0"/>
              <a:t>Export growth by export specialisation sectors</a:t>
            </a:r>
            <a:endParaRPr lang="en-US" dirty="0"/>
          </a:p>
        </p:txBody>
      </p:sp>
      <p:graphicFrame>
        <p:nvGraphicFramePr>
          <p:cNvPr id="5" name="Content Placeholder 4"/>
          <p:cNvGraphicFramePr>
            <a:graphicFrameLocks noGrp="1"/>
          </p:cNvGraphicFramePr>
          <p:nvPr>
            <p:ph sz="quarter" idx="1"/>
          </p:nvPr>
        </p:nvGraphicFramePr>
        <p:xfrm>
          <a:off x="238091" y="1223010"/>
          <a:ext cx="8572561" cy="5537279"/>
        </p:xfrm>
        <a:graphic>
          <a:graphicData uri="http://schemas.openxmlformats.org/drawingml/2006/table">
            <a:tbl>
              <a:tblPr/>
              <a:tblGrid>
                <a:gridCol w="3500463"/>
                <a:gridCol w="1041350"/>
                <a:gridCol w="1007687"/>
                <a:gridCol w="1007687"/>
                <a:gridCol w="1007687"/>
                <a:gridCol w="1007687"/>
              </a:tblGrid>
              <a:tr h="1388370">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 </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solidFill>
                            <a:srgbClr val="000000"/>
                          </a:solidFill>
                          <a:latin typeface="Times New Roman"/>
                          <a:ea typeface="Times New Roman"/>
                          <a:cs typeface="Times New Roman"/>
                        </a:rPr>
                        <a:t>Pre</a:t>
                      </a:r>
                      <a:r>
                        <a:rPr lang="en-US" sz="1800" b="1" baseline="0" dirty="0" smtClean="0">
                          <a:solidFill>
                            <a:srgbClr val="000000"/>
                          </a:solidFill>
                          <a:latin typeface="Times New Roman"/>
                          <a:ea typeface="Times New Roman"/>
                          <a:cs typeface="Times New Roman"/>
                        </a:rPr>
                        <a:t> </a:t>
                      </a:r>
                      <a:endParaRPr lang="en-US" sz="1800" b="1" dirty="0" smtClean="0">
                        <a:solidFill>
                          <a:srgbClr val="000000"/>
                        </a:solidFill>
                        <a:latin typeface="Times New Roman"/>
                        <a:ea typeface="Times New Roman"/>
                        <a:cs typeface="Times New Roman"/>
                      </a:endParaRPr>
                    </a:p>
                    <a:p>
                      <a:pPr marL="0" marR="0" algn="ctr">
                        <a:lnSpc>
                          <a:spcPct val="115000"/>
                        </a:lnSpc>
                        <a:spcBef>
                          <a:spcPts val="0"/>
                        </a:spcBef>
                        <a:spcAft>
                          <a:spcPts val="0"/>
                        </a:spcAft>
                      </a:pPr>
                      <a:r>
                        <a:rPr lang="en-US" sz="1800" b="1" dirty="0" smtClean="0">
                          <a:solidFill>
                            <a:srgbClr val="000000"/>
                          </a:solidFill>
                          <a:latin typeface="Times New Roman"/>
                          <a:ea typeface="Times New Roman"/>
                          <a:cs typeface="Times New Roman"/>
                        </a:rPr>
                        <a:t>DFTP </a:t>
                      </a:r>
                    </a:p>
                    <a:p>
                      <a:pPr marL="0" marR="0" algn="ctr">
                        <a:lnSpc>
                          <a:spcPct val="115000"/>
                        </a:lnSpc>
                        <a:spcBef>
                          <a:spcPts val="0"/>
                        </a:spcBef>
                        <a:spcAft>
                          <a:spcPts val="0"/>
                        </a:spcAft>
                      </a:pPr>
                      <a:r>
                        <a:rPr lang="en-US" sz="1800" b="1" dirty="0" smtClean="0">
                          <a:solidFill>
                            <a:srgbClr val="000000"/>
                          </a:solidFill>
                          <a:latin typeface="Times New Roman"/>
                          <a:ea typeface="Times New Roman"/>
                          <a:cs typeface="Times New Roman"/>
                        </a:rPr>
                        <a:t>(</a:t>
                      </a:r>
                      <a:r>
                        <a:rPr lang="en-US" sz="1800" b="1" dirty="0" err="1" smtClean="0">
                          <a:solidFill>
                            <a:srgbClr val="000000"/>
                          </a:solidFill>
                          <a:latin typeface="Times New Roman"/>
                          <a:ea typeface="Times New Roman"/>
                          <a:cs typeface="Times New Roman"/>
                        </a:rPr>
                        <a:t>Mn</a:t>
                      </a:r>
                      <a:r>
                        <a:rPr lang="en-US" sz="1800" b="1" dirty="0" smtClean="0">
                          <a:solidFill>
                            <a:srgbClr val="000000"/>
                          </a:solidFill>
                          <a:latin typeface="Times New Roman"/>
                          <a:ea typeface="Times New Roman"/>
                          <a:cs typeface="Times New Roman"/>
                        </a:rPr>
                        <a:t> $)</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latin typeface="Times New Roman"/>
                          <a:ea typeface="Times New Roman"/>
                          <a:cs typeface="Times New Roman"/>
                        </a:rPr>
                        <a:t>Post- </a:t>
                      </a:r>
                      <a:r>
                        <a:rPr lang="en-US" sz="1800" b="1" dirty="0" smtClean="0">
                          <a:solidFill>
                            <a:srgbClr val="000000"/>
                          </a:solidFill>
                          <a:latin typeface="Times New Roman"/>
                          <a:ea typeface="Times New Roman"/>
                          <a:cs typeface="Times New Roman"/>
                        </a:rPr>
                        <a:t>DFTP</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b="1" dirty="0" smtClean="0">
                          <a:solidFill>
                            <a:srgbClr val="000000"/>
                          </a:solidFill>
                          <a:latin typeface="Times New Roman"/>
                          <a:ea typeface="Times New Roman"/>
                          <a:cs typeface="Times New Roman"/>
                        </a:rPr>
                        <a:t>(</a:t>
                      </a:r>
                      <a:r>
                        <a:rPr lang="en-US" sz="1800" b="1" dirty="0" err="1" smtClean="0">
                          <a:solidFill>
                            <a:srgbClr val="000000"/>
                          </a:solidFill>
                          <a:latin typeface="Times New Roman"/>
                          <a:ea typeface="Times New Roman"/>
                          <a:cs typeface="Times New Roman"/>
                        </a:rPr>
                        <a:t>Mn</a:t>
                      </a:r>
                      <a:r>
                        <a:rPr lang="en-US" sz="1800" b="1" dirty="0" smtClean="0">
                          <a:solidFill>
                            <a:srgbClr val="000000"/>
                          </a:solidFill>
                          <a:latin typeface="Times New Roman"/>
                          <a:ea typeface="Times New Roman"/>
                          <a:cs typeface="Times New Roman"/>
                        </a:rPr>
                        <a:t> $)</a:t>
                      </a:r>
                      <a:endParaRPr lang="en-US" sz="1800" dirty="0" smtClean="0">
                        <a:latin typeface="Calibri"/>
                        <a:ea typeface="Times New Roman"/>
                        <a:cs typeface="Times New Roman"/>
                      </a:endParaRPr>
                    </a:p>
                    <a:p>
                      <a:pPr marL="0" marR="0" algn="ctr">
                        <a:lnSpc>
                          <a:spcPct val="115000"/>
                        </a:lnSpc>
                        <a:spcBef>
                          <a:spcPts val="0"/>
                        </a:spcBef>
                        <a:spcAft>
                          <a:spcPts val="0"/>
                        </a:spcAft>
                      </a:pP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0000"/>
                          </a:solidFill>
                          <a:latin typeface="Times New Roman"/>
                          <a:ea typeface="Times New Roman"/>
                          <a:cs typeface="Times New Roman"/>
                        </a:rPr>
                        <a:t>Change (%)</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0000"/>
                          </a:solidFill>
                          <a:latin typeface="Times New Roman"/>
                          <a:ea typeface="Times New Roman"/>
                          <a:cs typeface="Times New Roman"/>
                        </a:rPr>
                        <a:t>Share in Total (Pre DFTP)</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0000"/>
                          </a:solidFill>
                          <a:latin typeface="Times New Roman"/>
                          <a:ea typeface="Times New Roman"/>
                          <a:cs typeface="Times New Roman"/>
                        </a:rPr>
                        <a:t>Share in Total (Post DFTP)</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639">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Oil-Exporting Beneficiary Countries</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272.3</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465.5</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70.95</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FF0000"/>
                          </a:solidFill>
                          <a:latin typeface="Times New Roman"/>
                          <a:ea typeface="Times New Roman"/>
                          <a:cs typeface="Times New Roman"/>
                        </a:rPr>
                        <a:t>15.81</a:t>
                      </a:r>
                      <a:endParaRPr lang="en-US" sz="1800" dirty="0">
                        <a:solidFill>
                          <a:srgbClr val="FF0000"/>
                        </a:solidFill>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FF0000"/>
                          </a:solidFill>
                          <a:latin typeface="Times New Roman"/>
                          <a:ea typeface="Times New Roman"/>
                          <a:cs typeface="Times New Roman"/>
                        </a:rPr>
                        <a:t>16.66</a:t>
                      </a:r>
                      <a:endParaRPr lang="en-US" sz="1800" dirty="0">
                        <a:solidFill>
                          <a:srgbClr val="FF0000"/>
                        </a:solidFill>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185">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Minerals-exporting Beneficiary Countries</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146.3</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156.2</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6.77</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FF0000"/>
                          </a:solidFill>
                          <a:latin typeface="Times New Roman"/>
                          <a:ea typeface="Times New Roman"/>
                          <a:cs typeface="Times New Roman"/>
                        </a:rPr>
                        <a:t>8.49</a:t>
                      </a:r>
                      <a:endParaRPr lang="en-US" sz="1800" dirty="0">
                        <a:solidFill>
                          <a:srgbClr val="FF0000"/>
                        </a:solidFill>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FF0000"/>
                          </a:solidFill>
                          <a:latin typeface="Times New Roman"/>
                          <a:ea typeface="Times New Roman"/>
                          <a:cs typeface="Times New Roman"/>
                        </a:rPr>
                        <a:t>5.59</a:t>
                      </a:r>
                      <a:endParaRPr lang="en-US" sz="1800" dirty="0">
                        <a:solidFill>
                          <a:srgbClr val="FF0000"/>
                        </a:solidFill>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639">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Services-exporting Beneficiary Countries</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42.5</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74.3</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74.82</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2.47</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2.66</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639">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Mixed-exporting Beneficiary Countries</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946</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1496.3</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58.17</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54.92</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53.54</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639">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Manufactures-exporting Beneficiary Countries</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218.4</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401.9</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84.02</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12.68</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14.38</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185">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Agriculture &amp; Food-exporting Beneficiary Countries</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97.1</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200.6</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106.59</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5.64</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7.18</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2">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Times New Roman"/>
                        </a:rPr>
                        <a:t>Total</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1722.6</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2794.8</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62.24</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latin typeface="Times New Roman"/>
                          <a:ea typeface="Times New Roman"/>
                          <a:cs typeface="Times New Roman"/>
                        </a:rPr>
                        <a:t> </a:t>
                      </a:r>
                      <a:endParaRPr lang="en-US" sz="180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latin typeface="Times New Roman"/>
                          <a:ea typeface="Times New Roman"/>
                          <a:cs typeface="Times New Roman"/>
                        </a:rPr>
                        <a:t> </a:t>
                      </a:r>
                      <a:endParaRPr lang="en-US" sz="1800" dirty="0">
                        <a:latin typeface="Calibri"/>
                        <a:ea typeface="Times New Roman"/>
                        <a:cs typeface="Times New Roman"/>
                      </a:endParaRPr>
                    </a:p>
                  </a:txBody>
                  <a:tcPr marL="2993" marR="2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562074"/>
          </a:xfrm>
        </p:spPr>
        <p:txBody>
          <a:bodyPr>
            <a:noAutofit/>
          </a:bodyPr>
          <a:lstStyle/>
          <a:p>
            <a:r>
              <a:rPr lang="en-IN" sz="2000" b="1" dirty="0" smtClean="0">
                <a:latin typeface="Times New Roman" pitchFamily="18" charset="0"/>
                <a:cs typeface="Times New Roman" pitchFamily="18" charset="0"/>
              </a:rPr>
              <a:t>Difference in bilateral  and global export growth </a:t>
            </a:r>
            <a:r>
              <a:rPr lang="en-GB" sz="2000" b="1" dirty="0" smtClean="0"/>
              <a:t> of preference products</a:t>
            </a:r>
            <a:endParaRPr lang="en-IN" sz="2000" dirty="0"/>
          </a:p>
        </p:txBody>
      </p:sp>
      <p:graphicFrame>
        <p:nvGraphicFramePr>
          <p:cNvPr id="4" name="Content Placeholder 3"/>
          <p:cNvGraphicFramePr>
            <a:graphicFrameLocks noGrp="1"/>
          </p:cNvGraphicFramePr>
          <p:nvPr>
            <p:ph idx="1"/>
          </p:nvPr>
        </p:nvGraphicFramePr>
        <p:xfrm>
          <a:off x="272480" y="836712"/>
          <a:ext cx="9439049"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88640"/>
            <a:ext cx="8915400" cy="648072"/>
          </a:xfrm>
        </p:spPr>
        <p:txBody>
          <a:bodyPr>
            <a:noAutofit/>
          </a:bodyPr>
          <a:lstStyle/>
          <a:p>
            <a:r>
              <a:rPr lang="en-GB" sz="1800" b="1" dirty="0" smtClean="0">
                <a:latin typeface="Times New Roman" pitchFamily="18" charset="0"/>
                <a:cs typeface="Times New Roman" pitchFamily="18" charset="0"/>
              </a:rPr>
              <a:t>Preference Products where Bilateral Growth &gt; global Export Growth</a:t>
            </a:r>
            <a:endParaRPr lang="en-IN" sz="1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72480" y="908720"/>
          <a:ext cx="9361040"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83127"/>
            <a:ext cx="8089900" cy="725470"/>
          </a:xfrm>
        </p:spPr>
        <p:txBody>
          <a:bodyPr/>
          <a:lstStyle/>
          <a:p>
            <a:r>
              <a:rPr lang="en-US" dirty="0" smtClean="0"/>
              <a:t>Overall Conclusion </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992338207"/>
              </p:ext>
            </p:extLst>
          </p:nvPr>
        </p:nvGraphicFramePr>
        <p:xfrm>
          <a:off x="560512" y="764704"/>
          <a:ext cx="8358243" cy="5976987"/>
        </p:xfrm>
        <a:graphic>
          <a:graphicData uri="http://schemas.openxmlformats.org/drawingml/2006/table">
            <a:tbl>
              <a:tblPr/>
              <a:tblGrid>
                <a:gridCol w="1581297"/>
                <a:gridCol w="2644662"/>
                <a:gridCol w="2148788"/>
                <a:gridCol w="1983496"/>
              </a:tblGrid>
              <a:tr h="1709303">
                <a:tc>
                  <a:txBody>
                    <a:bodyPr/>
                    <a:lstStyle/>
                    <a:p>
                      <a:pPr marL="0" marR="0" algn="ctr">
                        <a:lnSpc>
                          <a:spcPct val="115000"/>
                        </a:lnSpc>
                        <a:spcBef>
                          <a:spcPts val="0"/>
                        </a:spcBef>
                        <a:spcAft>
                          <a:spcPts val="0"/>
                        </a:spcAft>
                      </a:pPr>
                      <a:r>
                        <a:rPr lang="en-GB" sz="1400" b="1" dirty="0">
                          <a:solidFill>
                            <a:srgbClr val="000000"/>
                          </a:solidFill>
                          <a:latin typeface="Cambria"/>
                          <a:ea typeface="Times New Roman"/>
                          <a:cs typeface="Times New Roman"/>
                        </a:rPr>
                        <a:t>Country</a:t>
                      </a:r>
                      <a:endParaRPr lang="en-US" sz="1400" dirty="0">
                        <a:latin typeface="Calibri"/>
                        <a:ea typeface="Times New Roman"/>
                        <a:cs typeface="Times New Roman"/>
                      </a:endParaRPr>
                    </a:p>
                  </a:txBody>
                  <a:tcPr marL="2824" marR="2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solidFill>
                            <a:srgbClr val="000000"/>
                          </a:solidFill>
                          <a:latin typeface="Cambria"/>
                          <a:ea typeface="Times New Roman"/>
                          <a:cs typeface="Times New Roman"/>
                        </a:rPr>
                        <a:t>Bilateral Export Growth of Preference Products higher than overall bilateral exports of LDC</a:t>
                      </a:r>
                      <a:endParaRPr lang="en-US" sz="1400" dirty="0">
                        <a:latin typeface="Calibri"/>
                        <a:ea typeface="Times New Roman"/>
                        <a:cs typeface="Times New Roman"/>
                      </a:endParaRPr>
                    </a:p>
                  </a:txBody>
                  <a:tcPr marL="2824" marR="2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solidFill>
                            <a:srgbClr val="000000"/>
                          </a:solidFill>
                          <a:latin typeface="Cambria"/>
                          <a:ea typeface="Times New Roman"/>
                          <a:cs typeface="Times New Roman"/>
                        </a:rPr>
                        <a:t>Bilateral Export Growth (Preference) higher than LDC Global Export Growth in Preference Products</a:t>
                      </a:r>
                      <a:endParaRPr lang="en-US" sz="1400" dirty="0">
                        <a:latin typeface="Calibri"/>
                        <a:ea typeface="Times New Roman"/>
                        <a:cs typeface="Times New Roman"/>
                      </a:endParaRPr>
                    </a:p>
                  </a:txBody>
                  <a:tcPr marL="2824" marR="2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a:solidFill>
                            <a:srgbClr val="000000"/>
                          </a:solidFill>
                          <a:latin typeface="Cambria"/>
                          <a:ea typeface="Times New Roman"/>
                          <a:cs typeface="Times New Roman"/>
                        </a:rPr>
                        <a:t>Bilateral Imports Growth Of India higher than World Import Growth of India  in Preference products </a:t>
                      </a:r>
                      <a:endParaRPr lang="en-US" sz="1400">
                        <a:latin typeface="Calibri"/>
                        <a:ea typeface="Times New Roman"/>
                        <a:cs typeface="Times New Roman"/>
                      </a:endParaRPr>
                    </a:p>
                  </a:txBody>
                  <a:tcPr marL="2824" marR="2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Bangladesh</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50">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Benin</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Cambodia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East Timor</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Lao PDR</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Malawi</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860">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Mozambique</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00FF00"/>
                          </a:highlight>
                          <a:latin typeface="Cambria"/>
                          <a:ea typeface="Times New Roman"/>
                          <a:cs typeface="Times New Roman"/>
                        </a:rPr>
                        <a:t>Senegal</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00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00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FF00"/>
                          </a:highlight>
                          <a:latin typeface="Cambria"/>
                          <a:ea typeface="Times New Roman"/>
                          <a:cs typeface="Times New Roman"/>
                        </a:rPr>
                        <a:t>Ethiopia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FF00"/>
                          </a:highlight>
                          <a:latin typeface="Cambria"/>
                          <a:ea typeface="Times New Roman"/>
                          <a:cs typeface="Times New Roman"/>
                        </a:rPr>
                        <a:t>Madagascar</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FF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FF00"/>
                          </a:highlight>
                          <a:latin typeface="Cambria"/>
                          <a:ea typeface="Times New Roman"/>
                          <a:cs typeface="Times New Roman"/>
                        </a:rPr>
                        <a:t>Somalia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FF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FF00"/>
                          </a:highlight>
                          <a:latin typeface="Cambria"/>
                          <a:ea typeface="Times New Roman"/>
                          <a:cs typeface="Times New Roman"/>
                        </a:rPr>
                        <a:t>Tanzania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FF00"/>
                          </a:highlight>
                          <a:latin typeface="Cambria"/>
                          <a:ea typeface="Times New Roman"/>
                          <a:cs typeface="Times New Roman"/>
                        </a:rPr>
                        <a:t>Yes</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FF00"/>
                          </a:highlight>
                          <a:latin typeface="Cambria"/>
                          <a:ea typeface="Times New Roman"/>
                          <a:cs typeface="Times New Roman"/>
                        </a:rPr>
                        <a:t>Uganda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FF00"/>
                          </a:highlight>
                          <a:latin typeface="Cambria"/>
                          <a:ea typeface="Times New Roman"/>
                          <a:cs typeface="Times New Roman"/>
                        </a:rPr>
                        <a:t>Yes</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FF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0000"/>
                          </a:highlight>
                          <a:latin typeface="Cambria"/>
                          <a:ea typeface="Times New Roman"/>
                          <a:cs typeface="Times New Roman"/>
                        </a:rPr>
                        <a:t>Eritrea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00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a:solidFill>
                            <a:srgbClr val="000000"/>
                          </a:solidFill>
                          <a:highlight>
                            <a:srgbClr val="FF0000"/>
                          </a:highlight>
                          <a:latin typeface="Cambria"/>
                          <a:ea typeface="Times New Roman"/>
                          <a:cs typeface="Times New Roman"/>
                        </a:rPr>
                        <a:t>Rwanda</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00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50">
                <a:tc>
                  <a:txBody>
                    <a:bodyPr/>
                    <a:lstStyle/>
                    <a:p>
                      <a:pPr marL="0" marR="0">
                        <a:lnSpc>
                          <a:spcPct val="115000"/>
                        </a:lnSpc>
                        <a:spcBef>
                          <a:spcPts val="0"/>
                        </a:spcBef>
                        <a:spcAft>
                          <a:spcPts val="0"/>
                        </a:spcAft>
                      </a:pPr>
                      <a:r>
                        <a:rPr lang="en-GB" sz="1400" b="1" dirty="0">
                          <a:solidFill>
                            <a:srgbClr val="000000"/>
                          </a:solidFill>
                          <a:highlight>
                            <a:srgbClr val="FF0000"/>
                          </a:highlight>
                          <a:latin typeface="Cambria"/>
                          <a:ea typeface="Times New Roman"/>
                          <a:cs typeface="Times New Roman"/>
                        </a:rPr>
                        <a:t>Samoa</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00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07">
                <a:tc>
                  <a:txBody>
                    <a:bodyPr/>
                    <a:lstStyle/>
                    <a:p>
                      <a:pPr marL="0" marR="0">
                        <a:lnSpc>
                          <a:spcPct val="115000"/>
                        </a:lnSpc>
                        <a:spcBef>
                          <a:spcPts val="0"/>
                        </a:spcBef>
                        <a:spcAft>
                          <a:spcPts val="0"/>
                        </a:spcAft>
                      </a:pPr>
                      <a:r>
                        <a:rPr lang="en-GB" sz="1400" b="1" dirty="0">
                          <a:solidFill>
                            <a:srgbClr val="000000"/>
                          </a:solidFill>
                          <a:highlight>
                            <a:srgbClr val="FF0000"/>
                          </a:highlight>
                          <a:latin typeface="Cambria"/>
                          <a:ea typeface="Times New Roman"/>
                          <a:cs typeface="Times New Roman"/>
                        </a:rPr>
                        <a:t>Zambia</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a:solidFill>
                            <a:srgbClr val="000000"/>
                          </a:solidFill>
                          <a:highlight>
                            <a:srgbClr val="FF0000"/>
                          </a:highlight>
                          <a:latin typeface="Cambria"/>
                          <a:ea typeface="Times New Roman"/>
                          <a:cs typeface="Times New Roman"/>
                        </a:rPr>
                        <a:t>No</a:t>
                      </a:r>
                      <a:endParaRPr lang="en-US" sz="140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dirty="0">
                          <a:solidFill>
                            <a:srgbClr val="000000"/>
                          </a:solidFill>
                          <a:highlight>
                            <a:srgbClr val="FF0000"/>
                          </a:highlight>
                          <a:latin typeface="Cambria"/>
                          <a:ea typeface="Times New Roman"/>
                          <a:cs typeface="Times New Roman"/>
                        </a:rPr>
                        <a:t>No</a:t>
                      </a:r>
                      <a:endParaRPr lang="en-US" sz="1400" dirty="0">
                        <a:latin typeface="Calibri"/>
                        <a:ea typeface="Times New Roman"/>
                        <a:cs typeface="Times New Roman"/>
                      </a:endParaRPr>
                    </a:p>
                  </a:txBody>
                  <a:tcPr marL="2824" marR="282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6" y="0"/>
            <a:ext cx="8089900" cy="1143000"/>
          </a:xfrm>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GB" dirty="0" smtClean="0"/>
              <a:t>In Afghanistan; Benin; Burundi; Ethiopia; Malawi; Rwanda; Uganda and Zambia mismatch between products of export strength and products receiving preferences under the Scheme. </a:t>
            </a:r>
          </a:p>
          <a:p>
            <a:pPr>
              <a:buFont typeface="Wingdings" pitchFamily="2" charset="2"/>
              <a:buChar char="Ø"/>
            </a:pPr>
            <a:r>
              <a:rPr lang="en-GB" dirty="0" smtClean="0"/>
              <a:t>Remove specific products of export interest of these countries from the Exclusion List.</a:t>
            </a:r>
          </a:p>
          <a:p>
            <a:pPr>
              <a:buFont typeface="Wingdings" pitchFamily="2" charset="2"/>
              <a:buChar char="Ø"/>
            </a:pPr>
            <a:r>
              <a:rPr lang="en-GB" dirty="0" smtClean="0"/>
              <a:t>Modify Exclusion List so that not more than 2-3 top 20 exports in the List</a:t>
            </a:r>
          </a:p>
          <a:p>
            <a:r>
              <a:rPr lang="en-GB" dirty="0" smtClean="0"/>
              <a:t>Disseminate information about the Scheme and EXIM procedures</a:t>
            </a:r>
          </a:p>
        </p:txBody>
      </p:sp>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6" y="0"/>
            <a:ext cx="8089900" cy="1143000"/>
          </a:xfrm>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GB" dirty="0" smtClean="0"/>
              <a:t>Building productive capacities – need for country-specific initiatives</a:t>
            </a:r>
          </a:p>
          <a:p>
            <a:r>
              <a:rPr lang="en-GB" dirty="0" smtClean="0"/>
              <a:t>Creating premium brands based on Geographical Indications</a:t>
            </a:r>
          </a:p>
          <a:p>
            <a:pPr>
              <a:buFont typeface="Wingdings" pitchFamily="2" charset="2"/>
              <a:buChar char="Ø"/>
            </a:pPr>
            <a:r>
              <a:rPr lang="en-GB" dirty="0" smtClean="0"/>
              <a:t>Sudan’s extra long staple </a:t>
            </a:r>
            <a:r>
              <a:rPr lang="en-GB" dirty="0" err="1" smtClean="0"/>
              <a:t>Barakat</a:t>
            </a:r>
            <a:r>
              <a:rPr lang="en-GB" dirty="0" smtClean="0"/>
              <a:t> cotton; Tanzania Blackwood; Mozambique cashew; Uganda vanilla; Madagascar cocoa; Ethiopian </a:t>
            </a:r>
            <a:r>
              <a:rPr lang="en-GB" dirty="0" err="1" smtClean="0"/>
              <a:t>Cabretta</a:t>
            </a:r>
            <a:r>
              <a:rPr lang="en-GB" dirty="0" smtClean="0"/>
              <a:t> and </a:t>
            </a:r>
            <a:r>
              <a:rPr lang="en-GB" dirty="0" err="1" smtClean="0"/>
              <a:t>Bati</a:t>
            </a:r>
            <a:r>
              <a:rPr lang="en-GB" dirty="0" smtClean="0"/>
              <a:t> leather</a:t>
            </a:r>
          </a:p>
          <a:p>
            <a:r>
              <a:rPr lang="en-GB" dirty="0" smtClean="0"/>
              <a:t>Strengthening Services link with manufacturing</a:t>
            </a:r>
            <a:endParaRPr lang="en-US" dirty="0"/>
          </a:p>
        </p:txBody>
      </p:sp>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endParaRPr lang="en-IN"/>
          </a:p>
        </p:txBody>
      </p:sp>
      <p:sp>
        <p:nvSpPr>
          <p:cNvPr id="4" name="Slide Number Placeholder 3"/>
          <p:cNvSpPr>
            <a:spLocks noGrp="1"/>
          </p:cNvSpPr>
          <p:nvPr>
            <p:ph type="sldNum" sz="quarter" idx="11"/>
          </p:nvPr>
        </p:nvSpPr>
        <p:spPr/>
        <p:txBody>
          <a:bodyPr/>
          <a:lstStyle/>
          <a:p>
            <a:pPr>
              <a:defRPr/>
            </a:pPr>
            <a:fld id="{1859AF3C-B593-4D2F-8B7C-C21FBF76E20F}" type="slidenum">
              <a:rPr lang="en-US"/>
              <a:pPr>
                <a:defRPr/>
              </a:pPr>
              <a:t>29</a:t>
            </a:fld>
            <a:endParaRPr lang="en-US"/>
          </a:p>
        </p:txBody>
      </p:sp>
      <p:sp>
        <p:nvSpPr>
          <p:cNvPr id="17411" name="Content Placeholder 2"/>
          <p:cNvSpPr>
            <a:spLocks noGrp="1"/>
          </p:cNvSpPr>
          <p:nvPr>
            <p:ph idx="4294967295"/>
          </p:nvPr>
        </p:nvSpPr>
        <p:spPr>
          <a:xfrm>
            <a:off x="495300" y="1554163"/>
            <a:ext cx="9410700" cy="4525962"/>
          </a:xfrm>
        </p:spPr>
        <p:txBody>
          <a:bodyPr>
            <a:normAutofit/>
          </a:bodyPr>
          <a:lstStyle/>
          <a:p>
            <a:pPr algn="ctr" fontAlgn="auto">
              <a:spcAft>
                <a:spcPts val="0"/>
              </a:spcAft>
              <a:buFont typeface="Wingdings" pitchFamily="2" charset="2"/>
              <a:buNone/>
              <a:defRPr/>
            </a:pPr>
            <a:endParaRPr lang="en-US" sz="6600" dirty="0" smtClean="0"/>
          </a:p>
          <a:p>
            <a:pPr algn="ctr" fontAlgn="auto">
              <a:spcAft>
                <a:spcPts val="0"/>
              </a:spcAft>
              <a:buFont typeface="Wingdings" pitchFamily="2" charset="2"/>
              <a:buNone/>
              <a:defRPr/>
            </a:pPr>
            <a:r>
              <a:rPr lang="en-US" sz="6600" b="1" dirty="0" smtClean="0">
                <a:effectLst>
                  <a:outerShdw blurRad="38100" dist="38100" dir="2700000" algn="tl">
                    <a:srgbClr val="000000">
                      <a:alpha val="43137"/>
                    </a:srgbClr>
                  </a:outerShdw>
                </a:effectLst>
              </a:rPr>
              <a:t>THANK YOU</a:t>
            </a:r>
            <a:endParaRPr lang="en-IN" sz="66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495300" y="274638"/>
            <a:ext cx="8915400" cy="563562"/>
          </a:xfrm>
        </p:spPr>
        <p:txBody>
          <a:bodyPr>
            <a:normAutofit fontScale="90000"/>
          </a:bodyPr>
          <a:lstStyle/>
          <a:p>
            <a:pPr algn="ctr" fontAlgn="auto">
              <a:spcAft>
                <a:spcPts val="0"/>
              </a:spcAft>
              <a:defRPr/>
            </a:pPr>
            <a:r>
              <a:rPr lang="en-US" sz="4400" b="1" dirty="0" smtClean="0">
                <a:effectLst>
                  <a:outerShdw blurRad="38100" dist="38100" dir="2700000" algn="tl">
                    <a:srgbClr val="000000">
                      <a:alpha val="43137"/>
                    </a:srgbClr>
                  </a:outerShdw>
                  <a:reflection blurRad="12700" stA="48000" endA="300" endPos="55000" dir="5400000" sy="-90000" algn="bl" rotWithShape="0"/>
                </a:effectLst>
              </a:rPr>
              <a:t>Objectives</a:t>
            </a:r>
            <a:endParaRPr lang="en-US" sz="4000" b="1" dirty="0" smtClean="0">
              <a:effectLst>
                <a:outerShdw blurRad="38100" dist="38100" dir="2700000" algn="tl">
                  <a:srgbClr val="000000">
                    <a:alpha val="43137"/>
                  </a:srgbClr>
                </a:outerShdw>
                <a:reflection blurRad="12700" stA="48000" endA="300" endPos="55000" dir="5400000" sy="-90000" algn="bl" rotWithShape="0"/>
              </a:effectLst>
            </a:endParaRPr>
          </a:p>
        </p:txBody>
      </p:sp>
      <p:sp>
        <p:nvSpPr>
          <p:cNvPr id="6147" name="Rectangle 3"/>
          <p:cNvSpPr>
            <a:spLocks noGrp="1" noChangeArrowheads="1"/>
          </p:cNvSpPr>
          <p:nvPr>
            <p:ph sz="quarter" idx="1"/>
          </p:nvPr>
        </p:nvSpPr>
        <p:spPr>
          <a:xfrm>
            <a:off x="495300" y="1143000"/>
            <a:ext cx="8915400" cy="5486400"/>
          </a:xfrm>
        </p:spPr>
        <p:txBody>
          <a:bodyPr>
            <a:normAutofit fontScale="92500"/>
          </a:bodyPr>
          <a:lstStyle/>
          <a:p>
            <a:pPr algn="just" fontAlgn="auto">
              <a:spcAft>
                <a:spcPts val="0"/>
              </a:spcAft>
              <a:buFont typeface="Wingdings" pitchFamily="2" charset="2"/>
              <a:buChar char="Ø"/>
              <a:defRPr/>
            </a:pPr>
            <a:r>
              <a:rPr lang="en-US" sz="2800" b="1" dirty="0" smtClean="0"/>
              <a:t>Prime Minister of India announced the Duty Free Tariff Preference (DFTP) Scheme for all the LDCs in India Africa Forum Summit in April 2008. The Scheme has been implemented in 2008.</a:t>
            </a:r>
          </a:p>
          <a:p>
            <a:pPr algn="just" fontAlgn="auto">
              <a:spcAft>
                <a:spcPts val="0"/>
              </a:spcAft>
              <a:buFont typeface="Wingdings" pitchFamily="2" charset="2"/>
              <a:buChar char="Ø"/>
              <a:defRPr/>
            </a:pPr>
            <a:r>
              <a:rPr lang="en-US" sz="2800" b="1" dirty="0" smtClean="0"/>
              <a:t>The objective of this Scheme is to grant unilateral tariff preferences on the exports of products originating in the LDCs on imports to India to improve their trading opportunities and use it as a tool for their development.</a:t>
            </a:r>
          </a:p>
          <a:p>
            <a:pPr algn="just" fontAlgn="auto">
              <a:spcAft>
                <a:spcPts val="0"/>
              </a:spcAft>
              <a:buFont typeface="Wingdings" pitchFamily="2" charset="2"/>
              <a:buChar char="Ø"/>
              <a:defRPr/>
            </a:pPr>
            <a:r>
              <a:rPr lang="en-US" sz="2800" b="1" dirty="0" smtClean="0"/>
              <a:t>Though undertaken unilaterally, it is in line with the decision taken in the World Trade Organisation’s (WTO’s) Hong Kong Ministerial Declaration of December, 2005.</a:t>
            </a:r>
          </a:p>
        </p:txBody>
      </p:sp>
      <p:sp>
        <p:nvSpPr>
          <p:cNvPr id="5" name="Slide Number Placeholder 4"/>
          <p:cNvSpPr>
            <a:spLocks noGrp="1"/>
          </p:cNvSpPr>
          <p:nvPr>
            <p:ph type="sldNum" sz="quarter" idx="15"/>
          </p:nvPr>
        </p:nvSpPr>
        <p:spPr/>
        <p:txBody>
          <a:bodyPr/>
          <a:lstStyle/>
          <a:p>
            <a:pPr>
              <a:defRPr/>
            </a:pPr>
            <a:fld id="{4199A057-8C9B-49A8-B14D-DD80E08FA188}"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95300" y="274638"/>
            <a:ext cx="8915400" cy="715962"/>
          </a:xfrm>
        </p:spPr>
        <p:txBody>
          <a:bodyPr/>
          <a:lstStyle/>
          <a:p>
            <a:pPr algn="ctr" fontAlgn="auto">
              <a:spcAft>
                <a:spcPts val="0"/>
              </a:spcAft>
              <a:defRPr/>
            </a:pPr>
            <a:r>
              <a:rPr lang="en-US" sz="4000" b="1" dirty="0" smtClean="0">
                <a:effectLst>
                  <a:outerShdw blurRad="38100" dist="38100" dir="2700000" algn="tl">
                    <a:srgbClr val="000000">
                      <a:alpha val="43137"/>
                    </a:srgbClr>
                  </a:outerShdw>
                  <a:reflection blurRad="12700" stA="48000" endA="300" endPos="55000" dir="5400000" sy="-90000" algn="bl" rotWithShape="0"/>
                </a:effectLst>
              </a:rPr>
              <a:t>Eligibility</a:t>
            </a:r>
          </a:p>
        </p:txBody>
      </p:sp>
      <p:sp>
        <p:nvSpPr>
          <p:cNvPr id="9219" name="Rectangle 3"/>
          <p:cNvSpPr>
            <a:spLocks noGrp="1" noChangeArrowheads="1"/>
          </p:cNvSpPr>
          <p:nvPr>
            <p:ph sz="quarter" idx="1"/>
          </p:nvPr>
        </p:nvSpPr>
        <p:spPr>
          <a:xfrm>
            <a:off x="495300" y="1066800"/>
            <a:ext cx="8915400" cy="5059363"/>
          </a:xfrm>
        </p:spPr>
        <p:txBody>
          <a:bodyPr>
            <a:normAutofit/>
          </a:bodyPr>
          <a:lstStyle/>
          <a:p>
            <a:pPr algn="just" fontAlgn="auto">
              <a:spcAft>
                <a:spcPts val="0"/>
              </a:spcAft>
              <a:buFont typeface="Wingdings 2"/>
              <a:buChar char=""/>
              <a:defRPr/>
            </a:pPr>
            <a:r>
              <a:rPr lang="en-US" b="1" dirty="0" smtClean="0"/>
              <a:t>The Scheme is open to all the LDC members, a total of 49, including 34 LDCs in Africa, named as “Beneficiary Country”.</a:t>
            </a:r>
          </a:p>
          <a:p>
            <a:pPr algn="just" fontAlgn="auto">
              <a:spcAft>
                <a:spcPts val="0"/>
              </a:spcAft>
              <a:buFont typeface="Wingdings 2"/>
              <a:buChar char=""/>
              <a:defRPr/>
            </a:pPr>
            <a:r>
              <a:rPr lang="en-US" b="1" dirty="0" smtClean="0"/>
              <a:t>To become a “Beneficiary Country”, the interested LDC members are required to give a </a:t>
            </a:r>
            <a:r>
              <a:rPr lang="en-US" b="1" dirty="0" smtClean="0">
                <a:solidFill>
                  <a:schemeClr val="tx2">
                    <a:lumMod val="75000"/>
                  </a:schemeClr>
                </a:solidFill>
              </a:rPr>
              <a:t>Letter of Intent</a:t>
            </a:r>
            <a:r>
              <a:rPr lang="en-US" b="1" dirty="0" smtClean="0"/>
              <a:t> to the Government of India that they wish to be covered under this Scheme and that they would comply with the provisions of this Scheme. </a:t>
            </a:r>
          </a:p>
          <a:p>
            <a:pPr algn="just" fontAlgn="auto">
              <a:spcAft>
                <a:spcPts val="0"/>
              </a:spcAft>
              <a:buFont typeface="Wingdings 2"/>
              <a:buChar char=""/>
              <a:defRPr/>
            </a:pPr>
            <a:r>
              <a:rPr lang="en-IN" b="1" dirty="0" smtClean="0"/>
              <a:t>Unilateral Scheme, no conditions attached. </a:t>
            </a:r>
            <a:endParaRPr lang="en-US" b="1" dirty="0" smtClean="0"/>
          </a:p>
          <a:p>
            <a:pPr algn="just" fontAlgn="auto">
              <a:spcAft>
                <a:spcPts val="0"/>
              </a:spcAft>
              <a:buFont typeface="Wingdings 2"/>
              <a:buChar char=""/>
              <a:defRPr/>
            </a:pPr>
            <a:endParaRPr lang="en-US" b="1" dirty="0" smtClean="0"/>
          </a:p>
        </p:txBody>
      </p:sp>
      <p:sp>
        <p:nvSpPr>
          <p:cNvPr id="5" name="Slide Number Placeholder 4"/>
          <p:cNvSpPr>
            <a:spLocks noGrp="1"/>
          </p:cNvSpPr>
          <p:nvPr>
            <p:ph type="sldNum" sz="quarter" idx="15"/>
          </p:nvPr>
        </p:nvSpPr>
        <p:spPr/>
        <p:txBody>
          <a:bodyPr/>
          <a:lstStyle/>
          <a:p>
            <a:pPr>
              <a:defRPr/>
            </a:pPr>
            <a:fld id="{48FCB9DE-CFDE-4BC5-B16B-2EB0AD92F502}"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95300" y="274638"/>
            <a:ext cx="8915400" cy="792162"/>
          </a:xfrm>
        </p:spPr>
        <p:txBody>
          <a:bodyPr>
            <a:normAutofit/>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rPr>
              <a:t>Modalities for Tariff Preferences</a:t>
            </a:r>
          </a:p>
        </p:txBody>
      </p:sp>
      <p:sp>
        <p:nvSpPr>
          <p:cNvPr id="13353" name="Rectangle 41"/>
          <p:cNvSpPr>
            <a:spLocks noGrp="1" noChangeArrowheads="1"/>
          </p:cNvSpPr>
          <p:nvPr>
            <p:ph sz="quarter" idx="1"/>
          </p:nvPr>
        </p:nvSpPr>
        <p:spPr>
          <a:xfrm>
            <a:off x="495300" y="1143000"/>
            <a:ext cx="8915400" cy="4983163"/>
          </a:xfrm>
        </p:spPr>
        <p:txBody>
          <a:bodyPr>
            <a:normAutofit fontScale="92500" lnSpcReduction="20000"/>
          </a:bodyPr>
          <a:lstStyle/>
          <a:p>
            <a:pPr algn="just" fontAlgn="auto">
              <a:lnSpc>
                <a:spcPct val="90000"/>
              </a:lnSpc>
              <a:spcAft>
                <a:spcPts val="0"/>
              </a:spcAft>
              <a:buFont typeface="Wingdings" pitchFamily="2" charset="2"/>
              <a:buChar char="Ø"/>
              <a:defRPr/>
            </a:pPr>
            <a:r>
              <a:rPr lang="en-US" sz="3000" b="1" u="sng" dirty="0" smtClean="0"/>
              <a:t>Duty Free List:</a:t>
            </a:r>
            <a:r>
              <a:rPr lang="en-US" sz="3000" b="1" dirty="0" smtClean="0"/>
              <a:t> 85% of the total tariff lines (at 6-digit HS) to become duty-free. </a:t>
            </a:r>
          </a:p>
          <a:p>
            <a:pPr algn="just" fontAlgn="auto">
              <a:lnSpc>
                <a:spcPct val="90000"/>
              </a:lnSpc>
              <a:spcAft>
                <a:spcPts val="0"/>
              </a:spcAft>
              <a:buFont typeface="Wingdings" pitchFamily="2" charset="2"/>
              <a:buChar char="Ø"/>
              <a:defRPr/>
            </a:pPr>
            <a:r>
              <a:rPr lang="en-US" sz="3000" b="1" u="sng" dirty="0" smtClean="0"/>
              <a:t>Positive List:</a:t>
            </a:r>
            <a:r>
              <a:rPr lang="en-US" sz="3000" b="1" dirty="0" smtClean="0"/>
              <a:t>  On 9% tariff lines limited tariff concessions would be available (ranging from 10% to 100%).</a:t>
            </a:r>
          </a:p>
          <a:p>
            <a:pPr algn="just" fontAlgn="auto">
              <a:lnSpc>
                <a:spcPct val="90000"/>
              </a:lnSpc>
              <a:spcAft>
                <a:spcPts val="0"/>
              </a:spcAft>
              <a:buFont typeface="Wingdings" pitchFamily="2" charset="2"/>
              <a:buChar char="Ø"/>
              <a:defRPr/>
            </a:pPr>
            <a:r>
              <a:rPr lang="en-US" sz="3000" b="1" u="sng" dirty="0" smtClean="0"/>
              <a:t>Exclusion List:</a:t>
            </a:r>
            <a:r>
              <a:rPr lang="en-US" sz="3000" b="1" dirty="0" smtClean="0"/>
              <a:t> Only 6% of the tariff lines are excluded from the preferential tariff treatment. </a:t>
            </a:r>
          </a:p>
          <a:p>
            <a:pPr fontAlgn="auto">
              <a:spcAft>
                <a:spcPts val="0"/>
              </a:spcAft>
              <a:buFont typeface="Wingdings" pitchFamily="2" charset="2"/>
              <a:buChar char="Ø"/>
              <a:defRPr/>
            </a:pPr>
            <a:r>
              <a:rPr lang="en-US" sz="3000" b="1" dirty="0" smtClean="0"/>
              <a:t>Reduction process:</a:t>
            </a:r>
          </a:p>
          <a:p>
            <a:pPr lvl="1" fontAlgn="auto">
              <a:spcAft>
                <a:spcPts val="0"/>
              </a:spcAft>
              <a:buFont typeface="Wingdings" pitchFamily="2" charset="2"/>
              <a:buChar char="§"/>
              <a:defRPr/>
            </a:pPr>
            <a:r>
              <a:rPr lang="en-US" sz="3000" b="1" dirty="0" smtClean="0"/>
              <a:t>5 equal cuts</a:t>
            </a:r>
          </a:p>
          <a:p>
            <a:pPr lvl="1" fontAlgn="auto">
              <a:spcAft>
                <a:spcPts val="0"/>
              </a:spcAft>
              <a:buFont typeface="Wingdings" pitchFamily="2" charset="2"/>
              <a:buChar char="§"/>
              <a:defRPr/>
            </a:pPr>
            <a:r>
              <a:rPr lang="en-US" sz="3000" b="1" dirty="0" smtClean="0"/>
              <a:t>5 year implementation period</a:t>
            </a:r>
          </a:p>
          <a:p>
            <a:pPr fontAlgn="auto">
              <a:spcAft>
                <a:spcPts val="0"/>
              </a:spcAft>
              <a:buFont typeface="Wingdings" pitchFamily="2" charset="2"/>
              <a:buChar char="Ø"/>
              <a:defRPr/>
            </a:pPr>
            <a:r>
              <a:rPr lang="en-US" sz="3000" b="1" dirty="0" smtClean="0"/>
              <a:t>Rules of Origin</a:t>
            </a:r>
          </a:p>
          <a:p>
            <a:pPr lvl="1" fontAlgn="auto">
              <a:spcAft>
                <a:spcPts val="0"/>
              </a:spcAft>
              <a:buFont typeface="Wingdings" pitchFamily="2" charset="2"/>
              <a:buChar char="§"/>
              <a:defRPr/>
            </a:pPr>
            <a:r>
              <a:rPr lang="en-US" sz="3000" b="1" dirty="0" smtClean="0"/>
              <a:t>CTH + 30%</a:t>
            </a:r>
          </a:p>
          <a:p>
            <a:pPr algn="just" fontAlgn="auto">
              <a:lnSpc>
                <a:spcPct val="90000"/>
              </a:lnSpc>
              <a:spcAft>
                <a:spcPts val="0"/>
              </a:spcAft>
              <a:buFont typeface="Wingdings 2"/>
              <a:buChar char=""/>
              <a:defRPr/>
            </a:pPr>
            <a:endParaRPr lang="en-US" sz="2800" b="1" dirty="0" smtClean="0"/>
          </a:p>
          <a:p>
            <a:pPr algn="just" fontAlgn="auto">
              <a:lnSpc>
                <a:spcPct val="90000"/>
              </a:lnSpc>
              <a:spcAft>
                <a:spcPts val="0"/>
              </a:spcAft>
              <a:buFont typeface="Wingdings 2"/>
              <a:buChar char=""/>
              <a:defRPr/>
            </a:pPr>
            <a:endParaRPr lang="en-US" sz="2800" b="1" dirty="0" smtClean="0"/>
          </a:p>
          <a:p>
            <a:pPr algn="just" fontAlgn="auto">
              <a:lnSpc>
                <a:spcPct val="90000"/>
              </a:lnSpc>
              <a:spcAft>
                <a:spcPts val="0"/>
              </a:spcAft>
              <a:buFont typeface="Wingdings 2"/>
              <a:buChar char=""/>
              <a:defRPr/>
            </a:pPr>
            <a:endParaRPr lang="en-US" sz="2800" b="1" dirty="0" smtClean="0"/>
          </a:p>
        </p:txBody>
      </p:sp>
      <p:sp>
        <p:nvSpPr>
          <p:cNvPr id="5" name="Slide Number Placeholder 4"/>
          <p:cNvSpPr>
            <a:spLocks noGrp="1"/>
          </p:cNvSpPr>
          <p:nvPr>
            <p:ph type="sldNum" sz="quarter" idx="15"/>
          </p:nvPr>
        </p:nvSpPr>
        <p:spPr/>
        <p:txBody>
          <a:bodyPr/>
          <a:lstStyle/>
          <a:p>
            <a:pPr>
              <a:defRPr/>
            </a:pPr>
            <a:fld id="{3ECC1E3B-F34F-40FF-BAF1-AAD8F7558955}"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42875"/>
            <a:ext cx="8420100" cy="642938"/>
          </a:xfrm>
        </p:spPr>
        <p:txBody>
          <a:bodyPr>
            <a:normAutofit/>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DFTP Coverage</a:t>
            </a:r>
            <a:endParaRPr lang="en-IN"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15363" name="Content Placeholder 2"/>
          <p:cNvSpPr>
            <a:spLocks noGrp="1"/>
          </p:cNvSpPr>
          <p:nvPr>
            <p:ph sz="quarter" idx="1"/>
          </p:nvPr>
        </p:nvSpPr>
        <p:spPr>
          <a:xfrm>
            <a:off x="166688" y="1357313"/>
            <a:ext cx="9572625" cy="5286375"/>
          </a:xfrm>
        </p:spPr>
        <p:txBody>
          <a:bodyPr/>
          <a:lstStyle/>
          <a:p>
            <a:pPr>
              <a:buFont typeface="Wingdings" pitchFamily="2" charset="2"/>
              <a:buChar char="Ø"/>
            </a:pPr>
            <a:r>
              <a:rPr lang="en-US" sz="2800" b="1" smtClean="0"/>
              <a:t>Total Coverage: 94% of India’s tariff lines</a:t>
            </a:r>
          </a:p>
          <a:p>
            <a:pPr>
              <a:buFont typeface="Wingdings" pitchFamily="2" charset="2"/>
              <a:buChar char="Ø"/>
            </a:pPr>
            <a:r>
              <a:rPr lang="en-US" sz="2800" b="1" smtClean="0"/>
              <a:t>Products of export interest for LDCs</a:t>
            </a:r>
          </a:p>
          <a:p>
            <a:pPr lvl="1">
              <a:buFont typeface="Wingdings" pitchFamily="2" charset="2"/>
              <a:buChar char="§"/>
            </a:pPr>
            <a:r>
              <a:rPr lang="en-US" sz="2400" smtClean="0"/>
              <a:t>Cotton</a:t>
            </a:r>
          </a:p>
          <a:p>
            <a:pPr lvl="1">
              <a:buFont typeface="Wingdings" pitchFamily="2" charset="2"/>
              <a:buChar char="§"/>
            </a:pPr>
            <a:r>
              <a:rPr lang="en-US" sz="2400" smtClean="0"/>
              <a:t>Cocoa</a:t>
            </a:r>
          </a:p>
          <a:p>
            <a:pPr lvl="1">
              <a:buFont typeface="Wingdings" pitchFamily="2" charset="2"/>
              <a:buChar char="§"/>
            </a:pPr>
            <a:r>
              <a:rPr lang="en-US" sz="2400" smtClean="0"/>
              <a:t>Aluminium ores</a:t>
            </a:r>
          </a:p>
          <a:p>
            <a:pPr lvl="1">
              <a:buFont typeface="Wingdings" pitchFamily="2" charset="2"/>
              <a:buChar char="§"/>
            </a:pPr>
            <a:r>
              <a:rPr lang="en-US" sz="2400" smtClean="0"/>
              <a:t>Copper ores</a:t>
            </a:r>
          </a:p>
          <a:p>
            <a:pPr lvl="1">
              <a:buFont typeface="Wingdings" pitchFamily="2" charset="2"/>
              <a:buChar char="§"/>
            </a:pPr>
            <a:r>
              <a:rPr lang="en-US" sz="2400" smtClean="0"/>
              <a:t>Cashew nuts</a:t>
            </a:r>
          </a:p>
          <a:p>
            <a:pPr lvl="1">
              <a:buFont typeface="Wingdings" pitchFamily="2" charset="2"/>
              <a:buChar char="§"/>
            </a:pPr>
            <a:r>
              <a:rPr lang="en-US" sz="2400" smtClean="0"/>
              <a:t>Cane sugar</a:t>
            </a:r>
          </a:p>
          <a:p>
            <a:pPr lvl="1">
              <a:buFont typeface="Wingdings" pitchFamily="2" charset="2"/>
              <a:buChar char="§"/>
            </a:pPr>
            <a:r>
              <a:rPr lang="en-US" sz="2400" smtClean="0"/>
              <a:t>Readymade garments</a:t>
            </a:r>
          </a:p>
          <a:p>
            <a:pPr lvl="1">
              <a:buFont typeface="Wingdings" pitchFamily="2" charset="2"/>
              <a:buChar char="§"/>
            </a:pPr>
            <a:r>
              <a:rPr lang="en-US" sz="2400" smtClean="0"/>
              <a:t>Fish fillets</a:t>
            </a:r>
          </a:p>
          <a:p>
            <a:pPr lvl="1">
              <a:buFont typeface="Wingdings" pitchFamily="2" charset="2"/>
              <a:buChar char="§"/>
            </a:pPr>
            <a:r>
              <a:rPr lang="en-US" sz="2400" smtClean="0"/>
              <a:t>Non-industrial diamonds</a:t>
            </a:r>
            <a:endParaRPr lang="en-IN" sz="2400" smtClean="0"/>
          </a:p>
        </p:txBody>
      </p:sp>
      <p:sp>
        <p:nvSpPr>
          <p:cNvPr id="4" name="Slide Number Placeholder 3"/>
          <p:cNvSpPr>
            <a:spLocks noGrp="1"/>
          </p:cNvSpPr>
          <p:nvPr>
            <p:ph type="sldNum" sz="quarter" idx="15"/>
          </p:nvPr>
        </p:nvSpPr>
        <p:spPr/>
        <p:txBody>
          <a:bodyPr/>
          <a:lstStyle/>
          <a:p>
            <a:pPr>
              <a:defRPr/>
            </a:pPr>
            <a:fld id="{69CA5E4B-954F-4309-983F-64062E7C4919}"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42875"/>
            <a:ext cx="8420100" cy="571500"/>
          </a:xfrm>
        </p:spPr>
        <p:txBody>
          <a:bodyPr>
            <a:normAutofit/>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DFTP Coverage</a:t>
            </a:r>
            <a:endParaRPr lang="en-IN"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16387" name="Content Placeholder 2"/>
          <p:cNvSpPr>
            <a:spLocks noGrp="1"/>
          </p:cNvSpPr>
          <p:nvPr>
            <p:ph sz="quarter" idx="1"/>
          </p:nvPr>
        </p:nvSpPr>
        <p:spPr>
          <a:xfrm>
            <a:off x="309563" y="1214438"/>
            <a:ext cx="9429750" cy="5429250"/>
          </a:xfrm>
        </p:spPr>
        <p:txBody>
          <a:bodyPr/>
          <a:lstStyle/>
          <a:p>
            <a:pPr>
              <a:buFont typeface="Wingdings" pitchFamily="2" charset="2"/>
              <a:buChar char="Ø"/>
            </a:pPr>
            <a:r>
              <a:rPr lang="en-US" sz="2800" b="1" smtClean="0"/>
              <a:t>Duty Free Access: 85% of India’s tariff lines</a:t>
            </a:r>
          </a:p>
          <a:p>
            <a:pPr>
              <a:buFont typeface="Wingdings" pitchFamily="2" charset="2"/>
              <a:buChar char="Ø"/>
            </a:pPr>
            <a:r>
              <a:rPr lang="en-US" sz="2800" b="1" smtClean="0"/>
              <a:t>Products of Export Interest for LDCs:</a:t>
            </a:r>
          </a:p>
          <a:p>
            <a:pPr lvl="1">
              <a:buFont typeface="Wingdings" pitchFamily="2" charset="2"/>
              <a:buChar char="§"/>
            </a:pPr>
            <a:r>
              <a:rPr lang="en-US" sz="2400" smtClean="0"/>
              <a:t>Some Marine products</a:t>
            </a:r>
          </a:p>
          <a:p>
            <a:pPr lvl="1">
              <a:buFont typeface="Wingdings" pitchFamily="2" charset="2"/>
              <a:buChar char="§"/>
            </a:pPr>
            <a:r>
              <a:rPr lang="en-US" sz="2400" smtClean="0"/>
              <a:t>Some milk and milk products</a:t>
            </a:r>
          </a:p>
          <a:p>
            <a:pPr lvl="1">
              <a:buFont typeface="Wingdings" pitchFamily="2" charset="2"/>
              <a:buChar char="§"/>
            </a:pPr>
            <a:r>
              <a:rPr lang="en-US" sz="2400" smtClean="0"/>
              <a:t>Vegetables, fruits and nuts</a:t>
            </a:r>
          </a:p>
          <a:p>
            <a:pPr lvl="1">
              <a:buFont typeface="Wingdings" pitchFamily="2" charset="2"/>
              <a:buChar char="§"/>
            </a:pPr>
            <a:r>
              <a:rPr lang="en-US" sz="2400" smtClean="0"/>
              <a:t>Some Edible oils</a:t>
            </a:r>
          </a:p>
          <a:p>
            <a:pPr lvl="1">
              <a:buFont typeface="Wingdings" pitchFamily="2" charset="2"/>
              <a:buChar char="§"/>
            </a:pPr>
            <a:r>
              <a:rPr lang="en-US" sz="2400" smtClean="0"/>
              <a:t>Ores and minerals</a:t>
            </a:r>
          </a:p>
          <a:p>
            <a:pPr lvl="1">
              <a:buFont typeface="Wingdings" pitchFamily="2" charset="2"/>
              <a:buChar char="§"/>
            </a:pPr>
            <a:r>
              <a:rPr lang="en-US" sz="2400" smtClean="0"/>
              <a:t>Textiles </a:t>
            </a:r>
          </a:p>
          <a:p>
            <a:pPr lvl="1">
              <a:buFont typeface="Wingdings" pitchFamily="2" charset="2"/>
              <a:buChar char="§"/>
            </a:pPr>
            <a:r>
              <a:rPr lang="en-US" sz="2400" smtClean="0"/>
              <a:t>Clothing</a:t>
            </a:r>
          </a:p>
          <a:p>
            <a:pPr lvl="1">
              <a:buFont typeface="Wingdings" pitchFamily="2" charset="2"/>
              <a:buChar char="§"/>
            </a:pPr>
            <a:r>
              <a:rPr lang="en-US" sz="2400" smtClean="0"/>
              <a:t>Some Footwear</a:t>
            </a:r>
          </a:p>
          <a:p>
            <a:pPr lvl="1">
              <a:buFont typeface="Wingdings" pitchFamily="2" charset="2"/>
              <a:buChar char="§"/>
            </a:pPr>
            <a:r>
              <a:rPr lang="en-US" sz="2400" smtClean="0"/>
              <a:t>Gems and jewellery (diamonds, pearls)</a:t>
            </a:r>
          </a:p>
          <a:p>
            <a:pPr lvl="1">
              <a:buFont typeface="Wingdings" pitchFamily="2" charset="2"/>
              <a:buChar char="Ø"/>
            </a:pPr>
            <a:endParaRPr lang="en-US" sz="2400" smtClean="0"/>
          </a:p>
          <a:p>
            <a:pPr lvl="1">
              <a:buFont typeface="Wingdings" pitchFamily="2" charset="2"/>
              <a:buChar char="Ø"/>
            </a:pPr>
            <a:endParaRPr lang="en-US" sz="2400" smtClean="0"/>
          </a:p>
          <a:p>
            <a:pPr lvl="1">
              <a:buFont typeface="Wingdings" pitchFamily="2" charset="2"/>
              <a:buChar char="Ø"/>
            </a:pPr>
            <a:endParaRPr lang="en-US" sz="2400" smtClean="0"/>
          </a:p>
          <a:p>
            <a:pPr>
              <a:buFont typeface="Wingdings" pitchFamily="2" charset="2"/>
              <a:buChar char="Ø"/>
            </a:pPr>
            <a:endParaRPr lang="en-US" sz="2800" smtClean="0"/>
          </a:p>
        </p:txBody>
      </p:sp>
      <p:sp>
        <p:nvSpPr>
          <p:cNvPr id="4" name="Slide Number Placeholder 3"/>
          <p:cNvSpPr>
            <a:spLocks noGrp="1"/>
          </p:cNvSpPr>
          <p:nvPr>
            <p:ph type="sldNum" sz="quarter" idx="15"/>
          </p:nvPr>
        </p:nvSpPr>
        <p:spPr/>
        <p:txBody>
          <a:bodyPr/>
          <a:lstStyle/>
          <a:p>
            <a:pPr>
              <a:defRPr/>
            </a:pPr>
            <a:fld id="{502742CC-00FE-4292-80BD-AD79D9DFF7DB}"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42875"/>
            <a:ext cx="8420100" cy="642938"/>
          </a:xfrm>
        </p:spPr>
        <p:txBody>
          <a:bodyPr/>
          <a:lstStyle/>
          <a:p>
            <a:pPr algn="ctr" fontAlgn="auto">
              <a:spcAft>
                <a:spcPts val="0"/>
              </a:spcAft>
              <a:defRPr/>
            </a:pPr>
            <a:r>
              <a:rPr lang="en-US" b="1" dirty="0" smtClean="0">
                <a:effectLst>
                  <a:outerShdw blurRad="38100" dist="38100" dir="2700000" algn="tl">
                    <a:srgbClr val="000000">
                      <a:alpha val="43137"/>
                    </a:srgbClr>
                  </a:outerShdw>
                  <a:reflection blurRad="12700" stA="48000" endA="300" endPos="55000" dir="5400000" sy="-90000" algn="bl" rotWithShape="0"/>
                </a:effectLst>
                <a:cs typeface="Times New Roman" pitchFamily="18" charset="0"/>
              </a:rPr>
              <a:t>DFTP Coverage</a:t>
            </a:r>
            <a:endParaRPr lang="en-IN" b="1" dirty="0">
              <a:effectLst>
                <a:outerShdw blurRad="38100" dist="38100" dir="2700000" algn="tl">
                  <a:srgbClr val="000000">
                    <a:alpha val="43137"/>
                  </a:srgbClr>
                </a:outerShdw>
                <a:reflection blurRad="12700" stA="48000" endA="300" endPos="55000" dir="5400000" sy="-90000" algn="bl" rotWithShape="0"/>
              </a:effectLst>
              <a:cs typeface="Times New Roman" pitchFamily="18" charset="0"/>
            </a:endParaRPr>
          </a:p>
        </p:txBody>
      </p:sp>
      <p:sp>
        <p:nvSpPr>
          <p:cNvPr id="9219" name="Content Placeholder 2"/>
          <p:cNvSpPr>
            <a:spLocks noGrp="1"/>
          </p:cNvSpPr>
          <p:nvPr>
            <p:ph sz="quarter" idx="1"/>
          </p:nvPr>
        </p:nvSpPr>
        <p:spPr>
          <a:xfrm>
            <a:off x="0" y="1143000"/>
            <a:ext cx="9906000" cy="5500688"/>
          </a:xfrm>
        </p:spPr>
        <p:txBody>
          <a:bodyPr>
            <a:normAutofit fontScale="92500" lnSpcReduction="20000"/>
          </a:bodyPr>
          <a:lstStyle/>
          <a:p>
            <a:pPr fontAlgn="auto">
              <a:spcAft>
                <a:spcPts val="0"/>
              </a:spcAft>
              <a:buFont typeface="Wingdings" pitchFamily="2" charset="2"/>
              <a:buChar char="Ø"/>
              <a:defRPr/>
            </a:pPr>
            <a:r>
              <a:rPr lang="en-US" sz="2800" dirty="0" smtClean="0"/>
              <a:t> </a:t>
            </a:r>
            <a:r>
              <a:rPr lang="en-US" sz="2800" b="1" dirty="0" smtClean="0"/>
              <a:t>Preferential Duty Access :  9% of India’s tariff lines</a:t>
            </a:r>
          </a:p>
          <a:p>
            <a:pPr fontAlgn="auto">
              <a:spcAft>
                <a:spcPts val="0"/>
              </a:spcAft>
              <a:buFont typeface="Wingdings" pitchFamily="2" charset="2"/>
              <a:buChar char="Ø"/>
              <a:defRPr/>
            </a:pPr>
            <a:r>
              <a:rPr lang="en-US" sz="2800" dirty="0" smtClean="0"/>
              <a:t> </a:t>
            </a:r>
            <a:r>
              <a:rPr lang="en-US" sz="2800" b="1" dirty="0" smtClean="0"/>
              <a:t>Products of Export Interest for LDCs:</a:t>
            </a:r>
          </a:p>
          <a:p>
            <a:pPr lvl="1" fontAlgn="auto">
              <a:spcAft>
                <a:spcPts val="0"/>
              </a:spcAft>
              <a:buFont typeface="Wingdings" pitchFamily="2" charset="2"/>
              <a:buChar char="§"/>
              <a:defRPr/>
            </a:pPr>
            <a:r>
              <a:rPr lang="en-US" sz="2400" dirty="0" smtClean="0"/>
              <a:t>Marine products – 20% MOP per year</a:t>
            </a:r>
          </a:p>
          <a:p>
            <a:pPr lvl="1" fontAlgn="auto">
              <a:spcAft>
                <a:spcPts val="0"/>
              </a:spcAft>
              <a:buFont typeface="Wingdings" pitchFamily="2" charset="2"/>
              <a:buChar char="§"/>
              <a:defRPr/>
            </a:pPr>
            <a:r>
              <a:rPr lang="en-US" sz="2400" dirty="0" smtClean="0"/>
              <a:t>Edible vegetables (leguminous) – 5% MOP per year</a:t>
            </a:r>
          </a:p>
          <a:p>
            <a:pPr lvl="1" fontAlgn="auto">
              <a:spcAft>
                <a:spcPts val="0"/>
              </a:spcAft>
              <a:buFont typeface="Wingdings" pitchFamily="2" charset="2"/>
              <a:buChar char="§"/>
              <a:defRPr/>
            </a:pPr>
            <a:r>
              <a:rPr lang="en-US" sz="2400" dirty="0" smtClean="0"/>
              <a:t>Edible fruits and nuts (coconuts, areca-nuts etc) - 2-12% MOP per year</a:t>
            </a:r>
          </a:p>
          <a:p>
            <a:pPr lvl="1" fontAlgn="auto">
              <a:spcAft>
                <a:spcPts val="0"/>
              </a:spcAft>
              <a:buFont typeface="Wingdings" pitchFamily="2" charset="2"/>
              <a:buChar char="§"/>
              <a:defRPr/>
            </a:pPr>
            <a:r>
              <a:rPr lang="en-US" sz="2400" dirty="0" smtClean="0"/>
              <a:t>Spices (chilly, cinnamon, cloves, ginger, turmeric)- 3-18% MOP per year</a:t>
            </a:r>
          </a:p>
          <a:p>
            <a:pPr lvl="1" fontAlgn="auto">
              <a:spcAft>
                <a:spcPts val="0"/>
              </a:spcAft>
              <a:buFont typeface="Wingdings" pitchFamily="2" charset="2"/>
              <a:buChar char="§"/>
              <a:defRPr/>
            </a:pPr>
            <a:r>
              <a:rPr lang="en-US" sz="2400" dirty="0" smtClean="0"/>
              <a:t>Edible oil (groundnut, sunflower, coconut etc) - 10% MOP per year</a:t>
            </a:r>
          </a:p>
          <a:p>
            <a:pPr lvl="1" fontAlgn="auto">
              <a:spcAft>
                <a:spcPts val="0"/>
              </a:spcAft>
              <a:buFont typeface="Wingdings" pitchFamily="2" charset="2"/>
              <a:buChar char="§"/>
              <a:defRPr/>
            </a:pPr>
            <a:r>
              <a:rPr lang="en-US" sz="2400" dirty="0" smtClean="0"/>
              <a:t>Cane, beet and refined sugar -10% MOP per year</a:t>
            </a:r>
          </a:p>
          <a:p>
            <a:pPr lvl="1" fontAlgn="auto">
              <a:spcAft>
                <a:spcPts val="0"/>
              </a:spcAft>
              <a:buFont typeface="Wingdings" pitchFamily="2" charset="2"/>
              <a:buChar char="§"/>
              <a:defRPr/>
            </a:pPr>
            <a:r>
              <a:rPr lang="en-US" sz="2400" dirty="0" smtClean="0"/>
              <a:t>Soaps – 10-12% MOP per year</a:t>
            </a:r>
          </a:p>
          <a:p>
            <a:pPr lvl="1" fontAlgn="auto">
              <a:spcAft>
                <a:spcPts val="0"/>
              </a:spcAft>
              <a:buFont typeface="Wingdings" pitchFamily="2" charset="2"/>
              <a:buChar char="§"/>
              <a:defRPr/>
            </a:pPr>
            <a:r>
              <a:rPr lang="en-US" sz="2400" dirty="0" smtClean="0"/>
              <a:t>Plastics(scrap, tubes/pipes, floor coverings, plates/sheets) – 10% MOP </a:t>
            </a:r>
          </a:p>
          <a:p>
            <a:pPr lvl="1" fontAlgn="auto">
              <a:spcAft>
                <a:spcPts val="0"/>
              </a:spcAft>
              <a:buFont typeface="Wingdings" pitchFamily="2" charset="2"/>
              <a:buChar char="§"/>
              <a:defRPr/>
            </a:pPr>
            <a:r>
              <a:rPr lang="en-US" sz="2400" dirty="0" smtClean="0"/>
              <a:t>Rubber products (latex, smoked sheets) – 2-10% MOP per year</a:t>
            </a:r>
          </a:p>
          <a:p>
            <a:pPr lvl="1" fontAlgn="auto">
              <a:spcAft>
                <a:spcPts val="0"/>
              </a:spcAft>
              <a:buFont typeface="Wingdings" pitchFamily="2" charset="2"/>
              <a:buChar char="§"/>
              <a:defRPr/>
            </a:pPr>
            <a:r>
              <a:rPr lang="en-US" sz="2400" dirty="0" smtClean="0"/>
              <a:t>Clothing – 10-12% MOP per year</a:t>
            </a:r>
          </a:p>
          <a:p>
            <a:pPr lvl="1" fontAlgn="auto">
              <a:spcAft>
                <a:spcPts val="0"/>
              </a:spcAft>
              <a:buFont typeface="Wingdings" pitchFamily="2" charset="2"/>
              <a:buChar char="§"/>
              <a:defRPr/>
            </a:pPr>
            <a:r>
              <a:rPr lang="en-US" sz="2400" dirty="0" smtClean="0"/>
              <a:t>Footwear – 2-15% MOP per year</a:t>
            </a:r>
          </a:p>
          <a:p>
            <a:pPr lvl="1" fontAlgn="auto">
              <a:spcAft>
                <a:spcPts val="0"/>
              </a:spcAft>
              <a:buFontTx/>
              <a:buNone/>
              <a:defRPr/>
            </a:pPr>
            <a:endParaRPr lang="en-US" dirty="0" smtClean="0"/>
          </a:p>
        </p:txBody>
      </p:sp>
      <p:sp>
        <p:nvSpPr>
          <p:cNvPr id="4" name="Slide Number Placeholder 3"/>
          <p:cNvSpPr>
            <a:spLocks noGrp="1"/>
          </p:cNvSpPr>
          <p:nvPr>
            <p:ph type="sldNum" sz="quarter" idx="15"/>
          </p:nvPr>
        </p:nvSpPr>
        <p:spPr/>
        <p:txBody>
          <a:bodyPr/>
          <a:lstStyle/>
          <a:p>
            <a:pPr>
              <a:defRPr/>
            </a:pPr>
            <a:fld id="{A60B8AC7-F461-44B9-9416-F842CA364B48}"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06" y="0"/>
            <a:ext cx="8089900" cy="1143000"/>
          </a:xfrm>
        </p:spPr>
        <p:txBody>
          <a:bodyPr/>
          <a:lstStyle/>
          <a:p>
            <a:r>
              <a:rPr lang="en-US" dirty="0" smtClean="0"/>
              <a:t>Exclusion list: distribution</a:t>
            </a:r>
            <a:endParaRPr lang="en-US" dirty="0"/>
          </a:p>
        </p:txBody>
      </p:sp>
      <p:sp>
        <p:nvSpPr>
          <p:cNvPr id="3" name="Content Placeholder 2"/>
          <p:cNvSpPr>
            <a:spLocks noGrp="1"/>
          </p:cNvSpPr>
          <p:nvPr>
            <p:ph sz="quarter" idx="1"/>
          </p:nvPr>
        </p:nvSpPr>
        <p:spPr>
          <a:xfrm>
            <a:off x="330200" y="1554163"/>
            <a:ext cx="9410700" cy="160325"/>
          </a:xfrm>
        </p:spPr>
        <p:txBody>
          <a:bodyPr>
            <a:normAutofit fontScale="25000" lnSpcReduction="20000"/>
          </a:bodyPr>
          <a:lstStyle/>
          <a:p>
            <a:endParaRPr lang="en-US" dirty="0"/>
          </a:p>
        </p:txBody>
      </p:sp>
      <p:sp>
        <p:nvSpPr>
          <p:cNvPr id="4" name="Slide Number Placeholder 3"/>
          <p:cNvSpPr>
            <a:spLocks noGrp="1"/>
          </p:cNvSpPr>
          <p:nvPr>
            <p:ph type="sldNum" sz="quarter" idx="15"/>
          </p:nvPr>
        </p:nvSpPr>
        <p:spPr/>
        <p:txBody>
          <a:bodyPr/>
          <a:lstStyle/>
          <a:p>
            <a:pPr>
              <a:defRPr/>
            </a:pPr>
            <a:fld id="{68F2E894-C140-49FB-99BE-DBA31CAB2FCA}" type="slidenum">
              <a:rPr lang="en-US" smtClean="0"/>
              <a:pPr>
                <a:defRPr/>
              </a:pPr>
              <a:t>9</a:t>
            </a:fld>
            <a:endParaRPr lang="en-US"/>
          </a:p>
        </p:txBody>
      </p:sp>
      <p:graphicFrame>
        <p:nvGraphicFramePr>
          <p:cNvPr id="5" name="Chart 4"/>
          <p:cNvGraphicFramePr/>
          <p:nvPr/>
        </p:nvGraphicFramePr>
        <p:xfrm>
          <a:off x="1064568" y="1268760"/>
          <a:ext cx="7960398" cy="5303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3274</TotalTime>
  <Words>1356</Words>
  <Application>Microsoft Office PowerPoint</Application>
  <PresentationFormat>A4 Paper (210x297 mm)</PresentationFormat>
  <Paragraphs>373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India’s  Duty Free Tariff Preference (DFTP) Scheme  for Least Developed Countries  (LDC)</vt:lpstr>
      <vt:lpstr>Mandate</vt:lpstr>
      <vt:lpstr>Objectives</vt:lpstr>
      <vt:lpstr>Eligibility</vt:lpstr>
      <vt:lpstr>Modalities for Tariff Preferences</vt:lpstr>
      <vt:lpstr>DFTP Coverage</vt:lpstr>
      <vt:lpstr>DFTP Coverage</vt:lpstr>
      <vt:lpstr>DFTP Coverage</vt:lpstr>
      <vt:lpstr>Exclusion list: distribution</vt:lpstr>
      <vt:lpstr>Why Beneficial ?</vt:lpstr>
      <vt:lpstr>What LDCs need to submit</vt:lpstr>
      <vt:lpstr>Review Process</vt:lpstr>
      <vt:lpstr>List of beneficiary countries </vt:lpstr>
      <vt:lpstr>Capacity to Export  (Value in $Mn.)</vt:lpstr>
      <vt:lpstr>PowerPoint Presentation</vt:lpstr>
      <vt:lpstr>LDC Share in India's Imports of Preference Products</vt:lpstr>
      <vt:lpstr>IS THE DFTP RELEVANT</vt:lpstr>
      <vt:lpstr>Analysis of trends in trade</vt:lpstr>
      <vt:lpstr> difference in export growth of Preference Products and non Preference products  </vt:lpstr>
      <vt:lpstr>PowerPoint Presentation</vt:lpstr>
      <vt:lpstr>Distribution of Beneficiary Countries exports to India of Zero-duty Products:  Bilateral export growth  &gt;100 %</vt:lpstr>
      <vt:lpstr>Impact of deepening of concessions </vt:lpstr>
      <vt:lpstr>Export growth by export specialisation sectors</vt:lpstr>
      <vt:lpstr>Difference in bilateral  and global export growth  of preference products</vt:lpstr>
      <vt:lpstr>Preference Products where Bilateral Growth &gt; global Export Growth</vt:lpstr>
      <vt:lpstr>Overall Conclusion </vt:lpstr>
      <vt:lpstr>Recommendations</vt:lpstr>
      <vt:lpstr>Recommendations</vt:lpstr>
      <vt:lpstr>PowerPoint Presentation</vt:lpstr>
    </vt:vector>
  </TitlesOfParts>
  <Company>ICICI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Standards and the WTO-Agreement on the Application of SPS Agreement towards Comprehensive Economic Partnership between BIMSTEC and Japan</dc:title>
  <dc:creator>commerce</dc:creator>
  <cp:lastModifiedBy>cavpl</cp:lastModifiedBy>
  <cp:revision>284</cp:revision>
  <dcterms:created xsi:type="dcterms:W3CDTF">1998-12-31T23:13:22Z</dcterms:created>
  <dcterms:modified xsi:type="dcterms:W3CDTF">2014-03-10T10:10:21Z</dcterms:modified>
</cp:coreProperties>
</file>